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31"/>
  </p:notesMasterIdLst>
  <p:handoutMasterIdLst>
    <p:handoutMasterId r:id="rId32"/>
  </p:handoutMasterIdLst>
  <p:sldIdLst>
    <p:sldId id="272" r:id="rId6"/>
    <p:sldId id="283" r:id="rId7"/>
    <p:sldId id="297" r:id="rId8"/>
    <p:sldId id="298" r:id="rId9"/>
    <p:sldId id="260" r:id="rId10"/>
    <p:sldId id="292" r:id="rId11"/>
    <p:sldId id="275" r:id="rId12"/>
    <p:sldId id="277" r:id="rId13"/>
    <p:sldId id="276" r:id="rId14"/>
    <p:sldId id="285" r:id="rId15"/>
    <p:sldId id="278" r:id="rId16"/>
    <p:sldId id="279" r:id="rId17"/>
    <p:sldId id="294" r:id="rId18"/>
    <p:sldId id="281" r:id="rId19"/>
    <p:sldId id="288" r:id="rId20"/>
    <p:sldId id="280" r:id="rId21"/>
    <p:sldId id="289" r:id="rId22"/>
    <p:sldId id="296" r:id="rId23"/>
    <p:sldId id="282" r:id="rId24"/>
    <p:sldId id="284" r:id="rId25"/>
    <p:sldId id="286" r:id="rId26"/>
    <p:sldId id="290" r:id="rId27"/>
    <p:sldId id="295" r:id="rId28"/>
    <p:sldId id="291" r:id="rId29"/>
    <p:sldId id="287" r:id="rId30"/>
  </p:sldIdLst>
  <p:sldSz cx="9144000" cy="5143500" type="screen16x9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0337D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5" autoAdjust="0"/>
    <p:restoredTop sz="94678" autoAdjust="0"/>
  </p:normalViewPr>
  <p:slideViewPr>
    <p:cSldViewPr snapToGrid="0">
      <p:cViewPr varScale="1">
        <p:scale>
          <a:sx n="222" d="100"/>
          <a:sy n="222" d="100"/>
        </p:scale>
        <p:origin x="3762" y="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74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5166" y="126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28.09.2020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28.09.2020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18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1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69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27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56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8075" y="-13390"/>
            <a:ext cx="1790673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r>
              <a:rPr lang="de-DE" sz="2000" b="1" dirty="0">
                <a:solidFill>
                  <a:schemeClr val="tx1"/>
                </a:solidFill>
              </a:rPr>
              <a:t>Die neue Referenz der Passiv 3D-Stereo</a:t>
            </a:r>
            <a:r>
              <a:rPr lang="de-DE" sz="2000" b="1" baseline="0" dirty="0">
                <a:solidFill>
                  <a:schemeClr val="tx1"/>
                </a:solidFill>
              </a:rPr>
              <a:t>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2304256" y="123478"/>
            <a:ext cx="781236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de-DE" sz="2500" b="1" dirty="0"/>
              <a:t>Weitere Infos online:</a:t>
            </a:r>
          </a:p>
          <a:p>
            <a:pPr algn="ctr"/>
            <a:endParaRPr lang="de-DE" sz="1400" b="1" dirty="0"/>
          </a:p>
          <a:p>
            <a:pPr algn="ctr"/>
            <a:r>
              <a:rPr lang="de-DE" sz="2500" dirty="0"/>
              <a:t>www.schneider-digital.com</a:t>
            </a:r>
          </a:p>
          <a:p>
            <a:pPr algn="ctr"/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www.vrwall.com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www.grafikkarten.com</a:t>
            </a:r>
            <a:endParaRPr lang="de-DE" sz="1400" dirty="0"/>
          </a:p>
          <a:p>
            <a:pPr algn="ctr"/>
            <a:endParaRPr lang="de-DE" sz="100" dirty="0"/>
          </a:p>
          <a:p>
            <a:pPr algn="ctr"/>
            <a:endParaRPr lang="de-DE" sz="17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dirty="0">
                <a:solidFill>
                  <a:schemeClr val="tx1"/>
                </a:solidFill>
              </a:rPr>
              <a:t>Folgen Sie uns:</a:t>
            </a:r>
          </a:p>
          <a:p>
            <a:pPr algn="ctr"/>
            <a:endParaRPr lang="de-DE" sz="2000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457819" y="249974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:\1 Kunden\Schneider Digital\6 Printmedien Werbemittel\Präsentationen\3D PluraView Präsentation\Arbeitsdateien\Bilddateien\2018-05-SD-PP-Social-Media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2561" r="31780" b="33720"/>
          <a:stretch/>
        </p:blipFill>
        <p:spPr bwMode="auto">
          <a:xfrm>
            <a:off x="5879019" y="4400550"/>
            <a:ext cx="433283" cy="38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Bilddateien\2018-05-SD-PP-Social-Media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28104" r="30004" b="32370"/>
          <a:stretch/>
        </p:blipFill>
        <p:spPr bwMode="auto">
          <a:xfrm>
            <a:off x="5113688" y="4297194"/>
            <a:ext cx="449796" cy="4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Bilddateien\2018-05-SD-PP-Social-Media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34210" r="38207" b="34402"/>
          <a:stretch/>
        </p:blipFill>
        <p:spPr bwMode="auto">
          <a:xfrm>
            <a:off x="6361168" y="4405313"/>
            <a:ext cx="250568" cy="3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 userDrawn="1"/>
        </p:nvCxnSpPr>
        <p:spPr>
          <a:xfrm>
            <a:off x="5457819" y="1707654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5457819" y="3260586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267494"/>
            <a:ext cx="4115424" cy="4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1 Kunden\Schneider Digital\9 Bild-Archiv\Logos\Referenzen\instagram-brands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89" y="4415808"/>
            <a:ext cx="330178" cy="3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1 Kunden\Schneider Digital\9 Bild-Archiv\Logos\Referenzen\xing-brands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0" y="4415485"/>
            <a:ext cx="280988" cy="3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1 Kunden\Schneider Digital\9 Bild-Archiv\Logos\Referenzen\pinterest-p-brands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62" y="4419598"/>
            <a:ext cx="247242" cy="3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7934"/>
            <a:ext cx="2520280" cy="6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:\1 Kunden\Schneider Digital\6 Printmedien Werbemittel\Präsentationen\3D PluraView Präsentation\Arbeitsdateien\Bilddateien\2018-05-SD-PP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89" y="-92546"/>
            <a:ext cx="266603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28.09.2020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foil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err="1">
                <a:solidFill>
                  <a:schemeClr val="tx1"/>
                </a:solidFill>
              </a:rPr>
              <a:t>Full</a:t>
            </a:r>
            <a:r>
              <a:rPr lang="de-DE" sz="1200" b="0">
                <a:solidFill>
                  <a:schemeClr val="tx1"/>
                </a:solidFill>
              </a:rPr>
              <a:t>-Service Lösungsanbieter für</a:t>
            </a:r>
            <a:r>
              <a:rPr lang="de-DE" sz="1200" b="0" baseline="0">
                <a:solidFill>
                  <a:schemeClr val="tx1"/>
                </a:solidFill>
              </a:rPr>
              <a:t> </a:t>
            </a:r>
            <a:r>
              <a:rPr lang="de-DE" sz="1200" b="0">
                <a:solidFill>
                  <a:schemeClr val="tx1"/>
                </a:solidFill>
              </a:rPr>
              <a:t>professionelle 4K-, 3D- und VR-Hardware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O:\1 Kunden\Schneider Digital\6 Printmedien Werbemittel\Präsentationen\3D PluraView Präsentation\Arbeitsdateien\Bilddateien\2018-05-SD-PP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89" y="-92546"/>
            <a:ext cx="266603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0943" y="-1096290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9 Bild-Archiv\Produkte\Monitore\3D Monitore\3D-Pluraview VR\Arbeitsdateien\schatte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382"/>
            <a:ext cx="9144000" cy="8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28.09.2020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foil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err="1">
                <a:solidFill>
                  <a:schemeClr val="tx1"/>
                </a:solidFill>
              </a:rPr>
              <a:t>Full</a:t>
            </a:r>
            <a:r>
              <a:rPr lang="de-DE" sz="1200" b="0" dirty="0">
                <a:solidFill>
                  <a:schemeClr val="tx1"/>
                </a:solidFill>
              </a:rPr>
              <a:t>-Service Lösungsanbieter für</a:t>
            </a:r>
            <a:r>
              <a:rPr lang="de-DE" sz="1200" b="0" baseline="0" dirty="0">
                <a:solidFill>
                  <a:schemeClr val="tx1"/>
                </a:solidFill>
              </a:rPr>
              <a:t> </a:t>
            </a:r>
            <a:r>
              <a:rPr lang="de-DE" sz="1200" b="0" dirty="0">
                <a:solidFill>
                  <a:schemeClr val="tx1"/>
                </a:solidFill>
              </a:rPr>
              <a:t>professionelle 4K-, 3D- und VR-Hardware</a:t>
            </a: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:\1 Kunden\Schneider Digital\6 Printmedien Werbemittel\Präsentationen\3D PluraView Präsentation\Arbeitsdateien\Bilddateien\2018-05-SD-PP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89" y="-92546"/>
            <a:ext cx="266603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28.09.2020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foil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2" y="4873803"/>
            <a:ext cx="1302976" cy="2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1547664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Die neue Referenz der Passiv 3D-Stereo Displays</a:t>
            </a:r>
          </a:p>
        </p:txBody>
      </p:sp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7934"/>
            <a:ext cx="2520280" cy="6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403648" y="627534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50" Type="http://schemas.openxmlformats.org/officeDocument/2006/relationships/image" Target="../media/image96.png"/><Relationship Id="rId55" Type="http://schemas.openxmlformats.org/officeDocument/2006/relationships/image" Target="../media/image101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53" Type="http://schemas.openxmlformats.org/officeDocument/2006/relationships/image" Target="../media/image99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5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52" Type="http://schemas.openxmlformats.org/officeDocument/2006/relationships/image" Target="../media/image98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56" Type="http://schemas.openxmlformats.org/officeDocument/2006/relationships/image" Target="../media/image102.png"/><Relationship Id="rId8" Type="http://schemas.openxmlformats.org/officeDocument/2006/relationships/image" Target="../media/image54.png"/><Relationship Id="rId51" Type="http://schemas.openxmlformats.org/officeDocument/2006/relationships/image" Target="../media/image97.png"/><Relationship Id="rId3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21" Type="http://schemas.openxmlformats.org/officeDocument/2006/relationships/image" Target="../media/image122.jpe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20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57.png"/><Relationship Id="rId4" Type="http://schemas.openxmlformats.org/officeDocument/2006/relationships/image" Target="../media/image166.png"/><Relationship Id="rId9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39" r="28088" b="402"/>
          <a:stretch/>
        </p:blipFill>
        <p:spPr bwMode="auto">
          <a:xfrm>
            <a:off x="3888432" y="1356292"/>
            <a:ext cx="5255568" cy="34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Gerade Verbindung 36"/>
          <p:cNvCxnSpPr/>
          <p:nvPr/>
        </p:nvCxnSpPr>
        <p:spPr>
          <a:xfrm>
            <a:off x="611560" y="1285997"/>
            <a:ext cx="0" cy="2966325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160331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246749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29770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348971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31" y="409413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nhaltsplatzhalter 9"/>
          <p:cNvSpPr txBox="1">
            <a:spLocks/>
          </p:cNvSpPr>
          <p:nvPr/>
        </p:nvSpPr>
        <p:spPr>
          <a:xfrm>
            <a:off x="893899" y="976105"/>
            <a:ext cx="3672408" cy="36004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Die </a:t>
            </a:r>
            <a:r>
              <a:rPr lang="de-DE" sz="1000" b="1" dirty="0">
                <a:solidFill>
                  <a:schemeClr val="tx1"/>
                </a:solidFill>
              </a:rPr>
              <a:t>aktive </a:t>
            </a:r>
            <a:r>
              <a:rPr lang="de-DE" sz="1000" b="1" dirty="0" err="1">
                <a:solidFill>
                  <a:schemeClr val="tx1"/>
                </a:solidFill>
              </a:rPr>
              <a:t>Shutter</a:t>
            </a:r>
            <a:r>
              <a:rPr lang="de-DE" sz="1000" b="1" dirty="0">
                <a:solidFill>
                  <a:schemeClr val="tx1"/>
                </a:solidFill>
              </a:rPr>
              <a:t>-Technologie </a:t>
            </a:r>
            <a:r>
              <a:rPr lang="de-DE" sz="1000" dirty="0">
                <a:solidFill>
                  <a:schemeClr val="tx1"/>
                </a:solidFill>
              </a:rPr>
              <a:t>liefert </a:t>
            </a:r>
            <a:r>
              <a:rPr lang="de-DE" sz="1000" dirty="0" err="1">
                <a:solidFill>
                  <a:schemeClr val="tx1"/>
                </a:solidFill>
              </a:rPr>
              <a:t>Prinzipbedingt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ein sehr dunkles 3D-Stereobild.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Das hochfrequente </a:t>
            </a:r>
            <a:r>
              <a:rPr lang="de-DE" sz="1000" dirty="0" err="1">
                <a:solidFill>
                  <a:schemeClr val="tx1"/>
                </a:solidFill>
              </a:rPr>
              <a:t>Shuttern</a:t>
            </a:r>
            <a:r>
              <a:rPr lang="de-DE" sz="1000" dirty="0">
                <a:solidFill>
                  <a:schemeClr val="tx1"/>
                </a:solidFill>
              </a:rPr>
              <a:t> belastet die Augen und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führt zur schnellen Ermüdung.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Tageslichtlicht oder Neonlicht verstärkt das flimmern.</a:t>
            </a:r>
            <a:br>
              <a:rPr lang="de-DE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Zeilenweise </a:t>
            </a:r>
            <a:r>
              <a:rPr lang="de-DE" sz="1000" b="1" dirty="0">
                <a:solidFill>
                  <a:schemeClr val="tx1"/>
                </a:solidFill>
              </a:rPr>
              <a:t>zirkular polarisierte </a:t>
            </a:r>
            <a:r>
              <a:rPr lang="de-DE" sz="1000" dirty="0">
                <a:solidFill>
                  <a:schemeClr val="tx1"/>
                </a:solidFill>
              </a:rPr>
              <a:t>Displays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reduzieren die Auflösung um 50%.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Pixelgenaues Arbeiten ist mit zeilenweise polarisierten Monitor quasi unmöglich. Schriften und Menüs sind schwer zu lesen.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Die Filter auf dem Monitor und der 3D-Brille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führen zu einem dunklen 3D-Stereobild.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b="1" dirty="0">
                <a:solidFill>
                  <a:schemeClr val="tx1"/>
                </a:solidFill>
              </a:rPr>
              <a:t>Autostereoskopische Monitore </a:t>
            </a:r>
            <a:r>
              <a:rPr lang="de-DE" sz="1000" dirty="0">
                <a:solidFill>
                  <a:schemeClr val="tx1"/>
                </a:solidFill>
              </a:rPr>
              <a:t>die zwar ohne Brillen funktionieren, sind nur für eine einzelne Person nutzbar,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wenn der Abstand und Winkel zum Monitor stimmt.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821" y="208226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09" y="109189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264696" cy="360040"/>
          </a:xfrm>
        </p:spPr>
        <p:txBody>
          <a:bodyPr/>
          <a:lstStyle/>
          <a:p>
            <a:r>
              <a:rPr lang="de-DE" dirty="0"/>
              <a:t>Einschränkungen alternativer 3D-Bildschirme</a:t>
            </a:r>
          </a:p>
        </p:txBody>
      </p:sp>
    </p:spTree>
    <p:extLst>
      <p:ext uri="{BB962C8B-B14F-4D97-AF65-F5344CB8AC3E}">
        <p14:creationId xmlns:p14="http://schemas.microsoft.com/office/powerpoint/2010/main" val="2111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13"/>
          <p:cNvCxnSpPr/>
          <p:nvPr/>
        </p:nvCxnSpPr>
        <p:spPr>
          <a:xfrm flipH="1">
            <a:off x="642887" y="1400500"/>
            <a:ext cx="2008" cy="2729912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&amp; Nutzen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23528" y="741576"/>
            <a:ext cx="5688632" cy="328102"/>
          </a:xfrm>
        </p:spPr>
        <p:txBody>
          <a:bodyPr/>
          <a:lstStyle/>
          <a:p>
            <a:r>
              <a:rPr lang="de-DE" b="0" dirty="0"/>
              <a:t>Entscheiden Sie sich für die Referenz in der Stereovisualisierung!</a:t>
            </a:r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827584" y="1119555"/>
            <a:ext cx="4104456" cy="3384376"/>
          </a:xfrm>
        </p:spPr>
        <p:txBody>
          <a:bodyPr anchor="ctr"/>
          <a:lstStyle/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Passive Stereo Monitore haben die </a:t>
            </a:r>
            <a:r>
              <a:rPr lang="de-DE" sz="1000" b="1" dirty="0">
                <a:solidFill>
                  <a:schemeClr val="tx1"/>
                </a:solidFill>
              </a:rPr>
              <a:t>höchste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b="1" dirty="0">
                <a:solidFill>
                  <a:schemeClr val="tx1"/>
                </a:solidFill>
              </a:rPr>
              <a:t>Nutzerakzeptanz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aller am Markt verfügbaren 3D-Displaytechnologien 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3D </a:t>
            </a:r>
            <a:r>
              <a:rPr lang="de-DE" sz="1000" dirty="0" err="1">
                <a:solidFill>
                  <a:schemeClr val="tx1"/>
                </a:solidFill>
              </a:rPr>
              <a:t>PluraVIEW</a:t>
            </a:r>
            <a:r>
              <a:rPr lang="de-DE" sz="1000" dirty="0">
                <a:solidFill>
                  <a:schemeClr val="tx1"/>
                </a:solidFill>
              </a:rPr>
              <a:t> Anwender können dank der hohen Helligkeit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selbst an Fensterplätzen entspannt arbeiten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Die flimmerfreie 3D-Stereo Darstellung bei höchster Auflösung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steigert messbar die Motivation der Nutzer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Langzeiterfahrung im Schichtbetrieb mit hochqualifizierten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Anwendern, die bereits 10 Jahre damit arbeiten, belegen das</a:t>
            </a: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Durch die neuen 3D </a:t>
            </a:r>
            <a:r>
              <a:rPr lang="de-DE" sz="1000" dirty="0" err="1">
                <a:solidFill>
                  <a:schemeClr val="tx1"/>
                </a:solidFill>
              </a:rPr>
              <a:t>PluraView</a:t>
            </a:r>
            <a:r>
              <a:rPr lang="de-DE" sz="1000" dirty="0">
                <a:solidFill>
                  <a:schemeClr val="tx1"/>
                </a:solidFill>
              </a:rPr>
              <a:t> Modelle mit 4K Auflösung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pro Auge ergeben sich </a:t>
            </a:r>
            <a:r>
              <a:rPr lang="de-DE" sz="1000" b="1" dirty="0">
                <a:solidFill>
                  <a:schemeClr val="tx1"/>
                </a:solidFill>
              </a:rPr>
              <a:t>neue Anwendungsmöglichkeiten </a:t>
            </a:r>
            <a:br>
              <a:rPr lang="de-DE" sz="1000" b="1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im </a:t>
            </a:r>
            <a:r>
              <a:rPr lang="de-DE" sz="1000" b="1" dirty="0">
                <a:solidFill>
                  <a:schemeClr val="tx1"/>
                </a:solidFill>
              </a:rPr>
              <a:t>BIM</a:t>
            </a:r>
            <a:r>
              <a:rPr lang="de-DE" sz="1000" dirty="0">
                <a:solidFill>
                  <a:schemeClr val="tx1"/>
                </a:solidFill>
              </a:rPr>
              <a:t> oder dem </a:t>
            </a:r>
            <a:r>
              <a:rPr lang="de-DE" sz="1000" b="1" dirty="0" err="1">
                <a:solidFill>
                  <a:schemeClr val="tx1"/>
                </a:solidFill>
              </a:rPr>
              <a:t>Laserscanning</a:t>
            </a:r>
            <a:br>
              <a:rPr lang="en-US" sz="1000" dirty="0">
                <a:solidFill>
                  <a:schemeClr val="tx1"/>
                </a:solidFill>
              </a:rPr>
            </a:br>
            <a:endParaRPr lang="de-DE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b="1" dirty="0">
                <a:solidFill>
                  <a:srgbClr val="FF0000"/>
                </a:solidFill>
              </a:rPr>
              <a:t>NEU!</a:t>
            </a:r>
            <a:r>
              <a:rPr lang="de-DE" sz="1000" b="1" dirty="0">
                <a:solidFill>
                  <a:schemeClr val="tx1"/>
                </a:solidFill>
              </a:rPr>
              <a:t> </a:t>
            </a:r>
            <a:r>
              <a:rPr lang="de-DE" sz="1000" dirty="0">
                <a:solidFill>
                  <a:schemeClr val="tx1"/>
                </a:solidFill>
              </a:rPr>
              <a:t>Professionelle Ergänzung zum HMD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b="1" dirty="0">
                <a:solidFill>
                  <a:schemeClr val="tx1"/>
                </a:solidFill>
              </a:rPr>
              <a:t>VR </a:t>
            </a:r>
            <a:r>
              <a:rPr lang="de-DE" sz="1000" b="1" dirty="0" err="1">
                <a:solidFill>
                  <a:schemeClr val="tx1"/>
                </a:solidFill>
              </a:rPr>
              <a:t>PluraView</a:t>
            </a:r>
            <a:r>
              <a:rPr lang="de-DE" sz="1000" b="1" dirty="0">
                <a:solidFill>
                  <a:schemeClr val="tx1"/>
                </a:solidFill>
              </a:rPr>
              <a:t> </a:t>
            </a:r>
            <a:r>
              <a:rPr lang="de-DE" sz="1000" dirty="0">
                <a:solidFill>
                  <a:schemeClr val="tx1"/>
                </a:solidFill>
              </a:rPr>
              <a:t>mit</a:t>
            </a:r>
            <a:r>
              <a:rPr lang="de-DE" sz="1000" b="1" dirty="0">
                <a:solidFill>
                  <a:schemeClr val="tx1"/>
                </a:solidFill>
              </a:rPr>
              <a:t> Head &amp; Objekt Tracking </a:t>
            </a:r>
            <a:r>
              <a:rPr lang="de-DE" sz="1000" dirty="0">
                <a:solidFill>
                  <a:schemeClr val="tx1"/>
                </a:solidFill>
              </a:rPr>
              <a:t>jetzt lieferbar!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58" y="13155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65" y="183128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718" y="28482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098" y="3428173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-342701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112" y="398684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65" y="23547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192260"/>
            <a:ext cx="1362075" cy="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314699"/>
            <a:ext cx="1195387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</a:t>
            </a:r>
            <a:r>
              <a:rPr lang="de-DE" dirty="0" err="1"/>
              <a:t>PluraView</a:t>
            </a:r>
            <a:r>
              <a:rPr lang="de-DE" dirty="0"/>
              <a:t> – </a:t>
            </a:r>
            <a:r>
              <a:rPr lang="de-DE" b="0" dirty="0"/>
              <a:t>Software &amp; Partner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de-DE" sz="1200" b="0" dirty="0"/>
              <a:t>Unterstützte Software-Anwendungen</a:t>
            </a: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4859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76363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5212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88642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906040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39089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 Zephyr          STK             </a:t>
            </a:r>
            <a:r>
              <a:rPr lang="de-DE" sz="1000" dirty="0" err="1"/>
              <a:t>Metashape</a:t>
            </a:r>
            <a:r>
              <a:rPr lang="de-DE" sz="1000" dirty="0"/>
              <a:t>         SOCET GXP v4.5           </a:t>
            </a:r>
            <a:r>
              <a:rPr lang="de-DE" sz="1000" dirty="0" err="1"/>
              <a:t>Softpltter</a:t>
            </a:r>
            <a:r>
              <a:rPr lang="de-DE" sz="1000" dirty="0"/>
              <a:t>/KDSP       </a:t>
            </a:r>
            <a:r>
              <a:rPr lang="de-DE" sz="1000" dirty="0" err="1"/>
              <a:t>Sci</a:t>
            </a:r>
            <a:r>
              <a:rPr lang="de-DE" sz="1000" dirty="0"/>
              <a:t>-X       </a:t>
            </a:r>
            <a:r>
              <a:rPr lang="de-DE" sz="1000" dirty="0" err="1"/>
              <a:t>Summit</a:t>
            </a:r>
            <a:r>
              <a:rPr lang="de-DE" sz="1000" dirty="0"/>
              <a:t> Evolution        ESPA 3D                  </a:t>
            </a:r>
            <a:r>
              <a:rPr lang="de-DE" sz="1000" dirty="0" err="1"/>
              <a:t>PyMOL</a:t>
            </a:r>
            <a:r>
              <a:rPr lang="de-DE" sz="1000" dirty="0"/>
              <a:t>               </a:t>
            </a:r>
            <a:r>
              <a:rPr lang="de-DE" sz="1000" dirty="0" err="1"/>
              <a:t>sView</a:t>
            </a:r>
            <a:endParaRPr lang="de-DE" sz="1000" dirty="0"/>
          </a:p>
          <a:p>
            <a:r>
              <a:rPr lang="de-DE" sz="1000" dirty="0"/>
              <a:t> </a:t>
            </a:r>
          </a:p>
        </p:txBody>
      </p:sp>
      <p:sp>
        <p:nvSpPr>
          <p:cNvPr id="3" name="Rechteck 2"/>
          <p:cNvSpPr/>
          <p:nvPr/>
        </p:nvSpPr>
        <p:spPr>
          <a:xfrm>
            <a:off x="306154" y="1050056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28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4072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868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22" y="1198685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0642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1" y="3422157"/>
            <a:ext cx="894093" cy="2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0330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1398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O:\1 Kunden\Schneider Digital\9 Bild-Archiv\Logos\Referenzen\pms3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11710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8836"/>
            <a:ext cx="68130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6473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40580"/>
            <a:ext cx="1018090" cy="3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1439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8361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67544" y="1923678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Stereo Analyst         </a:t>
            </a:r>
            <a:r>
              <a:rPr lang="de-DE" sz="1000" dirty="0" err="1"/>
              <a:t>ArcGIS</a:t>
            </a:r>
            <a:r>
              <a:rPr lang="de-DE" sz="1000" dirty="0"/>
              <a:t> Pro               </a:t>
            </a:r>
            <a:r>
              <a:rPr lang="de-DE" sz="1000" dirty="0" err="1"/>
              <a:t>OSGeo</a:t>
            </a:r>
            <a:r>
              <a:rPr lang="de-DE" sz="1000" dirty="0"/>
              <a:t>            </a:t>
            </a:r>
            <a:r>
              <a:rPr lang="de-DE" sz="1000" dirty="0" err="1"/>
              <a:t>PurVIEW</a:t>
            </a:r>
            <a:r>
              <a:rPr lang="de-DE" sz="1000" dirty="0"/>
              <a:t>            Maya     </a:t>
            </a:r>
            <a:r>
              <a:rPr lang="de-DE" sz="1000" dirty="0" err="1"/>
              <a:t>MapInfo</a:t>
            </a:r>
            <a:r>
              <a:rPr lang="de-DE" sz="1000" dirty="0"/>
              <a:t>® </a:t>
            </a:r>
            <a:r>
              <a:rPr lang="de-DE" sz="1000" dirty="0" err="1"/>
              <a:t>Vertical</a:t>
            </a:r>
            <a:r>
              <a:rPr lang="de-DE" sz="1000" dirty="0"/>
              <a:t> Mapper™       </a:t>
            </a:r>
            <a:r>
              <a:rPr lang="de-DE" sz="1000" dirty="0" err="1"/>
              <a:t>TNTgis</a:t>
            </a:r>
            <a:r>
              <a:rPr lang="de-DE" sz="1000" dirty="0"/>
              <a:t>                 </a:t>
            </a:r>
            <a:r>
              <a:rPr lang="de-DE" sz="1000" dirty="0" err="1"/>
              <a:t>syngo.fourSight</a:t>
            </a:r>
            <a:r>
              <a:rPr lang="de-DE" sz="1000" dirty="0"/>
              <a:t>       EON Reality         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95093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1" y="228118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6" y="2499742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3DM Content Manager        Premiere Pro               Blender                   PMS3D                 </a:t>
            </a:r>
            <a:r>
              <a:rPr lang="de-DE" sz="1000" dirty="0" err="1"/>
              <a:t>Photomod</a:t>
            </a:r>
            <a:r>
              <a:rPr lang="de-DE" sz="1000" dirty="0"/>
              <a:t>             </a:t>
            </a:r>
            <a:r>
              <a:rPr lang="de-DE" sz="1000" dirty="0" err="1"/>
              <a:t>StereoGIS</a:t>
            </a:r>
            <a:r>
              <a:rPr lang="de-DE" sz="1000" dirty="0"/>
              <a:t> </a:t>
            </a:r>
            <a:r>
              <a:rPr lang="de-DE" sz="1000" dirty="0" err="1"/>
              <a:t>Spidar</a:t>
            </a:r>
            <a:r>
              <a:rPr lang="de-DE" sz="1000" dirty="0"/>
              <a:t>            </a:t>
            </a:r>
            <a:r>
              <a:rPr lang="de-DE" sz="1000" dirty="0" err="1"/>
              <a:t>JewelSuite</a:t>
            </a:r>
            <a:r>
              <a:rPr lang="de-DE" sz="1000" dirty="0"/>
              <a:t>             </a:t>
            </a:r>
            <a:r>
              <a:rPr lang="de-DE" sz="1000" dirty="0" err="1"/>
              <a:t>RiSCAN</a:t>
            </a:r>
            <a:r>
              <a:rPr lang="de-DE" sz="1000" dirty="0"/>
              <a:t> Pro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405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080419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   </a:t>
            </a:r>
            <a:r>
              <a:rPr lang="de-DE" sz="1000" dirty="0" err="1"/>
              <a:t>Inpho</a:t>
            </a:r>
            <a:r>
              <a:rPr lang="de-DE" sz="1000" dirty="0"/>
              <a:t>                </a:t>
            </a:r>
            <a:r>
              <a:rPr lang="de-DE" sz="1000" dirty="0" err="1"/>
              <a:t>KomVISH</a:t>
            </a:r>
            <a:r>
              <a:rPr lang="de-DE" sz="1000" dirty="0"/>
              <a:t>            </a:t>
            </a:r>
            <a:r>
              <a:rPr lang="de-DE" sz="1000" dirty="0" err="1"/>
              <a:t>sure</a:t>
            </a:r>
            <a:r>
              <a:rPr lang="de-DE" sz="1000" dirty="0"/>
              <a:t> </a:t>
            </a:r>
            <a:r>
              <a:rPr lang="de-DE" sz="1000" dirty="0" err="1"/>
              <a:t>aerial</a:t>
            </a:r>
            <a:r>
              <a:rPr lang="de-DE" sz="1000" dirty="0"/>
              <a:t> / Pro              Go2VR / D2P                  </a:t>
            </a:r>
            <a:r>
              <a:rPr lang="de-DE" sz="1000" dirty="0" err="1"/>
              <a:t>Photosoft</a:t>
            </a:r>
            <a:r>
              <a:rPr lang="de-DE" sz="1000" dirty="0"/>
              <a:t>            </a:t>
            </a:r>
            <a:r>
              <a:rPr lang="de-DE" sz="1000" dirty="0" err="1"/>
              <a:t>GoCAD</a:t>
            </a:r>
            <a:r>
              <a:rPr lang="de-DE" sz="1000" dirty="0"/>
              <a:t>                  </a:t>
            </a:r>
            <a:r>
              <a:rPr lang="de-DE" sz="1000" dirty="0" err="1"/>
              <a:t>Kingdom</a:t>
            </a:r>
            <a:r>
              <a:rPr lang="de-DE" sz="1000" dirty="0"/>
              <a:t>             VR </a:t>
            </a:r>
            <a:r>
              <a:rPr lang="de-DE" sz="1000" dirty="0" err="1"/>
              <a:t>Two</a:t>
            </a:r>
            <a:r>
              <a:rPr lang="de-DE" sz="1000" dirty="0"/>
              <a:t>                </a:t>
            </a:r>
            <a:r>
              <a:rPr lang="de-DE" sz="1000" dirty="0" err="1"/>
              <a:t>Unity</a:t>
            </a:r>
            <a:r>
              <a:rPr lang="de-DE" sz="1000" dirty="0"/>
              <a:t> 3D</a:t>
            </a:r>
          </a:p>
        </p:txBody>
      </p:sp>
      <p:pic>
        <p:nvPicPr>
          <p:cNvPr id="16" name="Picture 13" descr="O:\1 Kunden\Schneider Digital\9 Bild-Archiv\Logos\Referenzen\autodesk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90" y="17028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O:\1 Kunden\Schneider Digital\9 Bild-Archiv\Logos\Referenzen\adob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25835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O:\1 Kunden\Schneider Digital\9 Bild-Archiv\Logos\Referenzen\blender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0762"/>
            <a:ext cx="1121902" cy="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:\1 Kunden\Schneider Digital\9 Bild-Archiv\Logos\Referenzen\siemens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63" y="1685566"/>
            <a:ext cx="1008112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20965"/>
            <a:ext cx="1152128" cy="3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53776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O:\1 Kunden\Schneider Digital\9 Bild-Archiv\Logos\Referenzen\schrodinger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724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244046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de-DE" sz="1000" dirty="0" err="1"/>
              <a:t>Delmia</a:t>
            </a:r>
            <a:r>
              <a:rPr lang="de-DE" sz="1000" dirty="0"/>
              <a:t>                  HIM               </a:t>
            </a:r>
            <a:r>
              <a:rPr lang="de-DE" sz="1000" dirty="0" err="1"/>
              <a:t>Creo</a:t>
            </a:r>
            <a:r>
              <a:rPr lang="de-DE" sz="1000" dirty="0"/>
              <a:t> View MCAD       </a:t>
            </a:r>
            <a:r>
              <a:rPr lang="de-DE" sz="1000" dirty="0" err="1"/>
              <a:t>DeltaGen</a:t>
            </a:r>
            <a:r>
              <a:rPr lang="de-DE" sz="1000" dirty="0"/>
              <a:t>     </a:t>
            </a:r>
            <a:r>
              <a:rPr lang="de-DE" sz="1000" dirty="0" err="1"/>
              <a:t>TerraStereo</a:t>
            </a:r>
            <a:r>
              <a:rPr lang="de-DE" sz="1000" dirty="0"/>
              <a:t>                </a:t>
            </a:r>
            <a:r>
              <a:rPr lang="de-DE" sz="1000" dirty="0" err="1"/>
              <a:t>Rhino</a:t>
            </a:r>
            <a:r>
              <a:rPr lang="de-DE" sz="1000" dirty="0"/>
              <a:t>         Precision 3D </a:t>
            </a:r>
            <a:r>
              <a:rPr lang="de-DE" sz="1000" dirty="0" err="1"/>
              <a:t>Topo</a:t>
            </a:r>
            <a:r>
              <a:rPr lang="de-DE" sz="1000" dirty="0"/>
              <a:t>        </a:t>
            </a:r>
            <a:r>
              <a:rPr lang="de-DE" sz="1000" dirty="0" err="1"/>
              <a:t>WinATLAS</a:t>
            </a:r>
            <a:r>
              <a:rPr lang="de-DE" sz="1000" dirty="0"/>
              <a:t>          Scene	           </a:t>
            </a:r>
            <a:r>
              <a:rPr lang="de-DE" sz="1000" dirty="0" err="1"/>
              <a:t>Micromap</a:t>
            </a:r>
            <a:endParaRPr lang="de-DE" sz="1000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7532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:\1 Kunden\Schneider Digital\9 Bild-Archiv\Logos\Referenzen\ansys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8654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048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83447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11" y="402953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54191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5613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8957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54" y="2888210"/>
            <a:ext cx="862236" cy="2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621673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Open Source Project    </a:t>
            </a:r>
            <a:r>
              <a:rPr lang="de-DE" sz="1000" dirty="0" err="1"/>
              <a:t>LiMON</a:t>
            </a:r>
            <a:r>
              <a:rPr lang="de-DE" sz="1000" dirty="0"/>
              <a:t> Viewer PRO       </a:t>
            </a:r>
            <a:r>
              <a:rPr lang="de-DE" sz="1000" dirty="0" err="1"/>
              <a:t>Vizable</a:t>
            </a:r>
            <a:r>
              <a:rPr lang="de-DE" sz="1000" dirty="0"/>
              <a:t>                 </a:t>
            </a:r>
            <a:r>
              <a:rPr lang="de-DE" sz="1000" dirty="0" err="1"/>
              <a:t>uSmart</a:t>
            </a:r>
            <a:r>
              <a:rPr lang="de-DE" sz="1000" dirty="0"/>
              <a:t>           </a:t>
            </a:r>
            <a:r>
              <a:rPr lang="de-DE" sz="1000" dirty="0" err="1"/>
              <a:t>LaserControl</a:t>
            </a:r>
            <a:r>
              <a:rPr lang="de-DE" sz="1000" dirty="0"/>
              <a:t>         </a:t>
            </a:r>
            <a:r>
              <a:rPr lang="de-DE" sz="1000" dirty="0" err="1"/>
              <a:t>StereoCAD</a:t>
            </a:r>
            <a:r>
              <a:rPr lang="de-DE" sz="1000" dirty="0"/>
              <a:t>         </a:t>
            </a:r>
            <a:r>
              <a:rPr lang="de-DE" sz="1000" dirty="0" err="1"/>
              <a:t>ContextCapture</a:t>
            </a:r>
            <a:r>
              <a:rPr lang="de-DE" sz="1000" dirty="0"/>
              <a:t>        DPS / Delta                  AVIZO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85" y="340564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4" y="342219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1 Kunden\Schneider Digital\9 Bild-Archiv\Logos\Referenzen\cloud-compare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" y="3377310"/>
            <a:ext cx="993950" cy="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O:\1 Kunden\Schneider Digital\9 Bild-Archiv\Logos\Referenzen\rt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78001"/>
            <a:ext cx="976314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O:\1 Kunden\Schneider Digital\9 Bild-Archiv\Logos\Referenzen\thermo-fischer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98" y="3434227"/>
            <a:ext cx="822440" cy="2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O:\1 Kunden\Schneider Digital\9 Bild-Archiv\Logos\Referenzen\eon-systems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98" y="173272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136827" y="4528331"/>
            <a:ext cx="4104456" cy="328102"/>
          </a:xfrm>
        </p:spPr>
        <p:txBody>
          <a:bodyPr/>
          <a:lstStyle/>
          <a:p>
            <a:r>
              <a:rPr lang="de-DE" sz="1200" b="0" dirty="0"/>
              <a:t>Mehr als 200 Software Anwendungen auf unserer Website</a:t>
            </a:r>
          </a:p>
        </p:txBody>
      </p:sp>
      <p:pic>
        <p:nvPicPr>
          <p:cNvPr id="31" name="Picture 20" descr="O:\1 Kunden\Schneider Digital\9 Bild-Archiv\Logos\Referenzen\sview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7" y="1047748"/>
            <a:ext cx="1366838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21383"/>
            <a:ext cx="1481138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O:\1 Kunden\Schneider Digital\9 Bild-Archiv\Logos\Referenzen\pitney-bowes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04975"/>
            <a:ext cx="88619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001081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4057650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387067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805113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3305175"/>
            <a:ext cx="1126513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3368133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</a:t>
            </a:r>
            <a:r>
              <a:rPr lang="de-DE" dirty="0" err="1"/>
              <a:t>PluraView</a:t>
            </a:r>
            <a:r>
              <a:rPr lang="de-DE" dirty="0"/>
              <a:t> – </a:t>
            </a:r>
            <a:r>
              <a:rPr lang="de-DE" b="0" dirty="0"/>
              <a:t>Software &amp; Partner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de-DE" sz="1200" b="0"/>
              <a:t>Aktive Vertriebspartner</a:t>
            </a:r>
            <a:endParaRPr lang="de-DE" sz="1200" b="0" dirty="0"/>
          </a:p>
        </p:txBody>
      </p:sp>
      <p:pic>
        <p:nvPicPr>
          <p:cNvPr id="4119" name="Picture 23" descr="O:\1 Kunden\Schneider Digital\6 Printmedien Werbemittel\Präsentationen\3D PluraView Präsentation\Arbeitsdateien\Bilddateien\Logos\PP\2018-05-SD-PP-Logos-Anwendu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32" y="1082254"/>
            <a:ext cx="926878" cy="9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270" y="2175249"/>
            <a:ext cx="742222" cy="7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198" y="112606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29" y="1067966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/>
        </p:nvSpPr>
        <p:spPr>
          <a:xfrm>
            <a:off x="185738" y="170175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</a:t>
            </a:r>
            <a:r>
              <a:rPr lang="de-DE" sz="1200" dirty="0" err="1"/>
              <a:t>TerraStereo</a:t>
            </a:r>
            <a:r>
              <a:rPr lang="de-DE" sz="1200" dirty="0"/>
              <a:t>             DAT/EM Systems             SOLITECH AD               </a:t>
            </a:r>
            <a:r>
              <a:rPr lang="de-DE" sz="1200" dirty="0" err="1"/>
              <a:t>Agisoft</a:t>
            </a:r>
            <a:r>
              <a:rPr lang="de-DE" sz="1200" dirty="0"/>
              <a:t> LLC              South                Schnell Tech        </a:t>
            </a:r>
            <a:r>
              <a:rPr lang="de-DE" sz="1200" dirty="0" err="1"/>
              <a:t>GeoDyn</a:t>
            </a:r>
            <a:r>
              <a:rPr lang="de-DE" sz="1200" dirty="0"/>
              <a:t> Technology</a:t>
            </a:r>
          </a:p>
        </p:txBody>
      </p:sp>
      <p:pic>
        <p:nvPicPr>
          <p:cNvPr id="1026" name="Picture 2" descr="O:\1 Kunden\Schneider Digital\6 Printmedien Werbemittel\Präsentationen\3D PluraView Präsentation\Arbeitsdateien\2018-09\Bilddateien\Logos\wipco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85" y="2258495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2018-09\Bilddateien\Logos\brisight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38" y="2314173"/>
            <a:ext cx="936104" cy="4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6 Printmedien Werbemittel\Präsentationen\3D PluraView Präsentation\Arbeitsdateien\2018-09\Bilddateien\Logos\swift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" y="2085655"/>
            <a:ext cx="1477689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2018-09\Bilddateien\Logos\south-logo-lis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16" y="1388105"/>
            <a:ext cx="730693" cy="2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2018-09\Bilddateien\Logos\schneider-digital-premium-partner-solitec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8" y="1404910"/>
            <a:ext cx="933449" cy="2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hteck 83"/>
          <p:cNvSpPr/>
          <p:nvPr/>
        </p:nvSpPr>
        <p:spPr>
          <a:xfrm>
            <a:off x="179512" y="1047599"/>
            <a:ext cx="8856984" cy="35283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O:\1 Kunden\Schneider Digital\9 Bild-Archiv\Logos\Referenzen\schnell-tech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91" y="1384573"/>
            <a:ext cx="792088" cy="3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9 Bild-Archiv\Logos\Referenzen\logo-geody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7" y="1297112"/>
            <a:ext cx="1008112" cy="4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:\1 Kunden\Schneider Digital\9 Bild-Archiv\Logos\Referenzen\ilv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46" y="2337434"/>
            <a:ext cx="936104" cy="4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1 Kunden\Schneider Digital\9 Bild-Archiv\Logos\Referenzen\logo-kely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43" y="2355547"/>
            <a:ext cx="818716" cy="3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1 Kunden\Schneider Digital\9 Bild-Archiv\Logos\Referenzen\logo-ig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13" y="2285028"/>
            <a:ext cx="91284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1 Kunden\Schneider Digital\9 Bild-Archiv\Logos\Referenzen\logo-d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0" y="3468811"/>
            <a:ext cx="949525" cy="4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1 Kunden\Schneider Digital\9 Bild-Archiv\Logos\Referenzen\logo-tp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57" y="3359299"/>
            <a:ext cx="1638321" cy="7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1 Kunden\Schneider Digital\9 Bild-Archiv\Logos\Referenzen\logo-steinbacher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97" y="3305175"/>
            <a:ext cx="1595505" cy="75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37" y="3472403"/>
            <a:ext cx="1502941" cy="4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O:\1 Kunden\Schneider Digital\9 Bild-Archiv\Logos\Referenzen\logo-tvis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4" y="3528640"/>
            <a:ext cx="720080" cy="3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:\1 Kunden\Schneider Digital\9 Bild-Archiv\Logos\Referenzen\logo-geomatik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3" y="3389958"/>
            <a:ext cx="1252600" cy="5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48"/>
          <p:cNvSpPr/>
          <p:nvPr/>
        </p:nvSpPr>
        <p:spPr>
          <a:xfrm>
            <a:off x="190497" y="275425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Swift Integrator     SARL </a:t>
            </a:r>
            <a:r>
              <a:rPr lang="de-DE" sz="1200" dirty="0" err="1"/>
              <a:t>Rhinoterrain</a:t>
            </a:r>
            <a:r>
              <a:rPr lang="de-DE" sz="1200" dirty="0"/>
              <a:t>      </a:t>
            </a:r>
            <a:r>
              <a:rPr lang="de-DE" sz="1200" dirty="0" err="1"/>
              <a:t>Brisight</a:t>
            </a:r>
            <a:r>
              <a:rPr lang="de-DE" sz="1200" dirty="0"/>
              <a:t> Technology       </a:t>
            </a:r>
            <a:r>
              <a:rPr lang="de-DE" sz="1200" dirty="0" err="1"/>
              <a:t>Wipco</a:t>
            </a:r>
            <a:r>
              <a:rPr lang="de-DE" sz="1200" dirty="0"/>
              <a:t> 3D Scan    ILV Fernerkundung    </a:t>
            </a:r>
            <a:r>
              <a:rPr lang="de-DE" sz="1200" dirty="0" err="1"/>
              <a:t>Kelyn</a:t>
            </a:r>
            <a:r>
              <a:rPr lang="de-DE" sz="1200" dirty="0"/>
              <a:t> </a:t>
            </a:r>
            <a:r>
              <a:rPr lang="de-DE" sz="1200" dirty="0" err="1"/>
              <a:t>TechnologiesD</a:t>
            </a:r>
            <a:r>
              <a:rPr lang="de-DE" sz="1200" dirty="0"/>
              <a:t>    IGI - Integrated</a:t>
            </a:r>
          </a:p>
        </p:txBody>
      </p:sp>
      <p:sp>
        <p:nvSpPr>
          <p:cNvPr id="50" name="Rechteck 49"/>
          <p:cNvSpPr/>
          <p:nvPr/>
        </p:nvSpPr>
        <p:spPr>
          <a:xfrm>
            <a:off x="190498" y="29161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</a:t>
            </a:r>
            <a:r>
              <a:rPr lang="de-DE" sz="1200" dirty="0" err="1"/>
              <a:t>Pte</a:t>
            </a:r>
            <a:r>
              <a:rPr lang="de-DE" sz="1200" dirty="0"/>
              <a:t> Ltd                                                                                              &amp; Solutions                  GmbH                                                            </a:t>
            </a:r>
            <a:r>
              <a:rPr lang="de-DE" sz="1200" dirty="0" err="1"/>
              <a:t>Geospatial</a:t>
            </a:r>
            <a:endParaRPr lang="de-DE" sz="1200" dirty="0"/>
          </a:p>
        </p:txBody>
      </p:sp>
      <p:sp>
        <p:nvSpPr>
          <p:cNvPr id="51" name="Rechteck 50"/>
          <p:cNvSpPr/>
          <p:nvPr/>
        </p:nvSpPr>
        <p:spPr>
          <a:xfrm>
            <a:off x="190498" y="30685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								             </a:t>
            </a:r>
            <a:r>
              <a:rPr lang="de-DE" sz="1200" dirty="0" err="1"/>
              <a:t>Innovations</a:t>
            </a:r>
            <a:endParaRPr lang="de-DE" sz="1200" dirty="0"/>
          </a:p>
        </p:txBody>
      </p:sp>
      <p:sp>
        <p:nvSpPr>
          <p:cNvPr id="52" name="Rechteck 51"/>
          <p:cNvSpPr/>
          <p:nvPr/>
        </p:nvSpPr>
        <p:spPr>
          <a:xfrm>
            <a:off x="185734" y="388773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DS Deutsche                    TP Holdings Japan                </a:t>
            </a:r>
            <a:r>
              <a:rPr lang="de-DE" sz="1200" dirty="0" err="1"/>
              <a:t>Steinbacher-Consult</a:t>
            </a:r>
            <a:r>
              <a:rPr lang="de-DE" sz="1200" dirty="0"/>
              <a:t>       </a:t>
            </a:r>
            <a:r>
              <a:rPr lang="de-DE" sz="1200" dirty="0" err="1"/>
              <a:t>AirborneHydroMapping</a:t>
            </a:r>
            <a:r>
              <a:rPr lang="de-DE" sz="1200" dirty="0"/>
              <a:t>      </a:t>
            </a:r>
            <a:r>
              <a:rPr lang="de-DE" sz="1200" dirty="0" err="1"/>
              <a:t>TVISCompany</a:t>
            </a:r>
            <a:r>
              <a:rPr lang="de-DE" sz="1200" dirty="0"/>
              <a:t>,      </a:t>
            </a:r>
            <a:r>
              <a:rPr lang="de-DE" sz="1200" dirty="0" err="1"/>
              <a:t>Geomatika</a:t>
            </a:r>
            <a:r>
              <a:rPr lang="de-DE" sz="1200" dirty="0"/>
              <a:t> </a:t>
            </a:r>
            <a:r>
              <a:rPr lang="de-DE" sz="1200" dirty="0" err="1"/>
              <a:t>Smolčak</a:t>
            </a:r>
            <a:endParaRPr lang="de-DE" sz="1200" dirty="0"/>
          </a:p>
        </p:txBody>
      </p:sp>
      <p:sp>
        <p:nvSpPr>
          <p:cNvPr id="54" name="Rechteck 53"/>
          <p:cNvSpPr/>
          <p:nvPr/>
        </p:nvSpPr>
        <p:spPr>
          <a:xfrm>
            <a:off x="185735" y="40496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Systemhaus GmbH                                                        Ingenieurgesellschaft                      GmbH                              LLC.                              </a:t>
            </a:r>
            <a:r>
              <a:rPr lang="de-DE" sz="1200" dirty="0" err="1"/>
              <a:t>doo</a:t>
            </a:r>
            <a:endParaRPr lang="de-DE" sz="1200" dirty="0"/>
          </a:p>
        </p:txBody>
      </p:sp>
      <p:sp>
        <p:nvSpPr>
          <p:cNvPr id="55" name="Rechteck 54"/>
          <p:cNvSpPr/>
          <p:nvPr/>
        </p:nvSpPr>
        <p:spPr>
          <a:xfrm>
            <a:off x="190497" y="422587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                                           		                  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1450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Anwendungsbeispiele &amp; Referenzen</a:t>
            </a:r>
          </a:p>
        </p:txBody>
      </p:sp>
      <p:pic>
        <p:nvPicPr>
          <p:cNvPr id="6147" name="Picture 3" descr="O:\1 Kunden\Schneider Digital\6 Printmedien Werbemittel\Präsentationen\3D PluraView Präsentation\Arbeitsdateien\Bilddateien\2018-05-SD-PP-Bild-Anwendungsbeispie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9"/>
          <a:stretch/>
        </p:blipFill>
        <p:spPr bwMode="auto">
          <a:xfrm>
            <a:off x="503843" y="920892"/>
            <a:ext cx="2376264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:\1 Kunden\Schneider Digital\6 Printmedien Werbemittel\Präsentationen\3D PluraView Präsentation\Arbeitsdateien\Bilddateien\2018-05-SD-PP-Bild-Anwendungsbeispiel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/>
          <a:stretch/>
        </p:blipFill>
        <p:spPr bwMode="auto">
          <a:xfrm>
            <a:off x="3383950" y="917469"/>
            <a:ext cx="237446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O:\1 Kunden\Schneider Digital\6 Printmedien Werbemittel\Präsentationen\3D PluraView Präsentation\Arbeitsdateien\Bilddateien\2018-05-SD-PP-Bild-Anwendungsbeispiel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8"/>
          <a:stretch/>
        </p:blipFill>
        <p:spPr bwMode="auto">
          <a:xfrm>
            <a:off x="6262261" y="917468"/>
            <a:ext cx="2377896" cy="17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:\1 Kunden\Schneider Digital\6 Printmedien Werbemittel\Präsentationen\3D PluraView Präsentation\Arbeitsdateien\Bilddateien\2018-05-SD-PP-Bild-Anwendungsbeispiele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5"/>
          <a:stretch/>
        </p:blipFill>
        <p:spPr bwMode="auto">
          <a:xfrm>
            <a:off x="3388882" y="2855335"/>
            <a:ext cx="236475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O:\1 Kunden\Schneider Digital\6 Printmedien Werbemittel\Präsentationen\3D PluraView Präsentation\Arbeitsdateien\Bilddateien\2018-05-SD-PP-Bild-Anwendungsbeispiele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/>
          <a:stretch/>
        </p:blipFill>
        <p:spPr bwMode="auto">
          <a:xfrm>
            <a:off x="6260689" y="2868552"/>
            <a:ext cx="2376264" cy="17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:\1 Kunden\Schneider Digital\6 Printmedien Werbemittel\Präsentationen\3D PluraView Präsentation\Arbeitsdateien\Bilddateien\2018-05-SD-PP-Bild-Anwendungsbeispiele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3"/>
          <a:stretch/>
        </p:blipFill>
        <p:spPr bwMode="auto">
          <a:xfrm>
            <a:off x="507049" y="2858183"/>
            <a:ext cx="2374784" cy="17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475656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 err="1"/>
              <a:t>RhinoTerrain</a:t>
            </a:r>
            <a:endParaRPr lang="de-DE" sz="1000" dirty="0"/>
          </a:p>
        </p:txBody>
      </p:sp>
      <p:sp>
        <p:nvSpPr>
          <p:cNvPr id="22" name="Rechteck 21"/>
          <p:cNvSpPr/>
          <p:nvPr/>
        </p:nvSpPr>
        <p:spPr>
          <a:xfrm>
            <a:off x="4353157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/>
              <a:t>Trimble </a:t>
            </a:r>
            <a:r>
              <a:rPr lang="de-DE" sz="1000" dirty="0" err="1"/>
              <a:t>DTMaster</a:t>
            </a:r>
            <a:r>
              <a:rPr lang="de-DE" sz="1000" dirty="0"/>
              <a:t> </a:t>
            </a:r>
          </a:p>
        </p:txBody>
      </p:sp>
      <p:sp>
        <p:nvSpPr>
          <p:cNvPr id="24" name="Rechteck 23"/>
          <p:cNvSpPr/>
          <p:nvPr/>
        </p:nvSpPr>
        <p:spPr>
          <a:xfrm>
            <a:off x="6875453" y="2604035"/>
            <a:ext cx="1834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/>
              <a:t>Terrasolid </a:t>
            </a:r>
            <a:r>
              <a:rPr lang="de-DE" sz="1000" dirty="0" err="1"/>
              <a:t>TerraStereo</a:t>
            </a:r>
            <a:endParaRPr lang="de-DE" sz="1000" dirty="0"/>
          </a:p>
        </p:txBody>
      </p:sp>
      <p:sp>
        <p:nvSpPr>
          <p:cNvPr id="26" name="Rechteck 25"/>
          <p:cNvSpPr/>
          <p:nvPr/>
        </p:nvSpPr>
        <p:spPr>
          <a:xfrm>
            <a:off x="7224629" y="4546489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/>
              <a:t>Leica Geosystems</a:t>
            </a:r>
          </a:p>
        </p:txBody>
      </p:sp>
      <p:sp>
        <p:nvSpPr>
          <p:cNvPr id="29" name="Rechteck 28"/>
          <p:cNvSpPr/>
          <p:nvPr/>
        </p:nvSpPr>
        <p:spPr>
          <a:xfrm>
            <a:off x="3622632" y="4546489"/>
            <a:ext cx="2194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/>
              <a:t>DATEM </a:t>
            </a:r>
            <a:r>
              <a:rPr lang="de-DE" sz="1000" dirty="0" err="1"/>
              <a:t>Summit</a:t>
            </a:r>
            <a:r>
              <a:rPr lang="de-DE" sz="1000" dirty="0"/>
              <a:t> Evolution</a:t>
            </a:r>
          </a:p>
        </p:txBody>
      </p:sp>
      <p:sp>
        <p:nvSpPr>
          <p:cNvPr id="31" name="Rechteck 30"/>
          <p:cNvSpPr/>
          <p:nvPr/>
        </p:nvSpPr>
        <p:spPr>
          <a:xfrm>
            <a:off x="1472720" y="4546489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 err="1"/>
              <a:t>esri</a:t>
            </a:r>
            <a:r>
              <a:rPr lang="de-DE" sz="1000" dirty="0"/>
              <a:t> </a:t>
            </a:r>
            <a:r>
              <a:rPr lang="de-DE" sz="1000" dirty="0" err="1"/>
              <a:t>ArcGIS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707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Gehäuseformen, drei Bilddiagonalen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8"/>
          <a:stretch/>
        </p:blipFill>
        <p:spPr bwMode="auto">
          <a:xfrm>
            <a:off x="-36512" y="720874"/>
            <a:ext cx="6890043" cy="4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6 Printmedien Werbemittel\Präsentationen\3D PluraView Präsentation\Arbeitsdateien\2018-09\Bilddateien\2018-09-SD-PP-Bild-PluraView-Butto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11034" r="37892" b="9608"/>
          <a:stretch/>
        </p:blipFill>
        <p:spPr bwMode="auto">
          <a:xfrm>
            <a:off x="7020272" y="1506920"/>
            <a:ext cx="1468663" cy="25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6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4" b="4212"/>
          <a:stretch/>
        </p:blipFill>
        <p:spPr bwMode="auto">
          <a:xfrm>
            <a:off x="1115616" y="768350"/>
            <a:ext cx="68373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3D </a:t>
            </a:r>
            <a:r>
              <a:rPr lang="de-DE" dirty="0" err="1"/>
              <a:t>PluraView</a:t>
            </a:r>
            <a:r>
              <a:rPr lang="de-DE" dirty="0"/>
              <a:t> Family – </a:t>
            </a:r>
            <a:r>
              <a:rPr lang="de-DE" b="0" dirty="0"/>
              <a:t>Für jede Anforderung passend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4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3" b="8355"/>
          <a:stretch/>
        </p:blipFill>
        <p:spPr bwMode="auto">
          <a:xfrm>
            <a:off x="467544" y="915566"/>
            <a:ext cx="8676456" cy="39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Full</a:t>
            </a:r>
            <a:r>
              <a:rPr lang="de-DE" dirty="0"/>
              <a:t>-Service Lösungsanbieter…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dirty="0"/>
              <a:t>… für professionelle 4K-, 3D- und VR-Hardware</a:t>
            </a:r>
          </a:p>
        </p:txBody>
      </p:sp>
    </p:spTree>
    <p:extLst>
      <p:ext uri="{BB962C8B-B14F-4D97-AF65-F5344CB8AC3E}">
        <p14:creationId xmlns:p14="http://schemas.microsoft.com/office/powerpoint/2010/main" val="23488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 r="5278" b="3993"/>
          <a:stretch/>
        </p:blipFill>
        <p:spPr bwMode="auto">
          <a:xfrm>
            <a:off x="2771800" y="843558"/>
            <a:ext cx="436967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6876256" y="2566019"/>
            <a:ext cx="1944216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6 Printmedien Werbemittel\Präsentationen\3D PluraView Präsentation\Arbeitsdateien\Bilddateien\2018-05-SD-PP-Bild-3D-Maus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2" b="21790"/>
          <a:stretch/>
        </p:blipFill>
        <p:spPr bwMode="auto">
          <a:xfrm>
            <a:off x="107504" y="2139702"/>
            <a:ext cx="2623712" cy="12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Komplett-Lösung – </a:t>
            </a:r>
            <a:r>
              <a:rPr lang="de-DE" b="0" dirty="0"/>
              <a:t>3D-Mäuse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de-DE" b="0" dirty="0"/>
              <a:t>GIS- und </a:t>
            </a:r>
            <a:r>
              <a:rPr lang="de-DE" b="0" dirty="0" err="1"/>
              <a:t>Photogrammetrie</a:t>
            </a:r>
            <a:r>
              <a:rPr lang="de-DE" b="0" dirty="0"/>
              <a:t>-Messgeräte</a:t>
            </a:r>
          </a:p>
        </p:txBody>
      </p:sp>
      <p:pic>
        <p:nvPicPr>
          <p:cNvPr id="14" name="Picture 2" descr="O:\1 Kunden\Schneider Digital\6 Printmedien Werbemittel\Präsentationen\3D PluraView Präsentation\Arbeitsdateien\Bilddateien\2018-05-SD-PP-Bild-3D-Maus-Logo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22"/>
            <a:ext cx="14401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:\1 Kunden\Schneider Digital\6 Printmedien Werbemittel\Präsentationen\3D PluraView Präsentation\Arbeitsdateien\Bilddateien\2018-05-SD-PP-Bild-3D-Maus-Logo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4" y="987574"/>
            <a:ext cx="1863824" cy="8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b="22550"/>
          <a:stretch/>
        </p:blipFill>
        <p:spPr bwMode="auto">
          <a:xfrm>
            <a:off x="6963838" y="1552506"/>
            <a:ext cx="2000650" cy="10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6992055" y="3632893"/>
            <a:ext cx="1944216" cy="11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1 Kunden\Schneider Digital\6 Printmedien Werbemittel\Präsentationen\3D PluraView Präsentation\Arbeitsdateien\2018-09\Bilddateien\2018-09-SD-PP-Bild--Maus-neu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29643"/>
          <a:stretch/>
        </p:blipFill>
        <p:spPr bwMode="auto">
          <a:xfrm rot="356571">
            <a:off x="-57342" y="3351017"/>
            <a:ext cx="2851402" cy="11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6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4" b="8013"/>
          <a:stretch/>
        </p:blipFill>
        <p:spPr bwMode="auto">
          <a:xfrm>
            <a:off x="0" y="1295400"/>
            <a:ext cx="9155111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Bilddateien\2018-05-SD-PP-Bild-3D-Maus-Logo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19" y="816388"/>
            <a:ext cx="2868588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Komplett-Lösung – </a:t>
            </a:r>
            <a:r>
              <a:rPr lang="de-DE" b="0" dirty="0"/>
              <a:t>3D-Mäuse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de-DE" b="0" dirty="0"/>
              <a:t>3D-Controller für CAD-Anwendungen</a:t>
            </a:r>
          </a:p>
        </p:txBody>
      </p:sp>
      <p:pic>
        <p:nvPicPr>
          <p:cNvPr id="1027" name="Picture 3" descr="O:\1 Kunden\Schneider Digital\6 Printmedien Werbemittel\Präsentationen\3D PluraView Präsentation\Arbeitsdateien\Bilddateien\2018-05-SD-PP-Bild-3D-Maus-Logo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0" y="1621858"/>
            <a:ext cx="2468446" cy="10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539552" y="1093614"/>
            <a:ext cx="6088583" cy="33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69501"/>
          <a:stretch/>
        </p:blipFill>
        <p:spPr bwMode="auto">
          <a:xfrm>
            <a:off x="-1744414" y="4538169"/>
            <a:ext cx="2366119" cy="2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Schneider Digital – </a:t>
            </a:r>
            <a:r>
              <a:rPr lang="de-DE" b="0" dirty="0"/>
              <a:t>25 Jahre professionelle Hardware-Erfahrung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3075" name="Picture 3" descr="O:\1 Kunden\Schneider Digital\9 Bild-Archiv\Logos\Logos Schneider Digital\Schneider-Digital-Signet-S\schneider-digital-si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41" y="1355184"/>
            <a:ext cx="4503034" cy="3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87362" y="148273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Full</a:t>
            </a:r>
            <a:r>
              <a:rPr lang="de-DE" sz="1200" dirty="0"/>
              <a:t>-Service-Lösungsanbieter </a:t>
            </a:r>
            <a:br>
              <a:rPr lang="de-DE" sz="1200" dirty="0"/>
            </a:br>
            <a:r>
              <a:rPr lang="de-DE" sz="1200" dirty="0"/>
              <a:t>für professionelle 4K / 8K </a:t>
            </a:r>
            <a:br>
              <a:rPr lang="de-DE" sz="1200" dirty="0"/>
            </a:br>
            <a:r>
              <a:rPr lang="de-DE" sz="1200" dirty="0"/>
              <a:t>3D- und VR-Hardware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7362" y="359410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Integrator von Multi-Monitor-Besprechungsraumlösungen </a:t>
            </a:r>
            <a:br>
              <a:rPr lang="de-DE" sz="1200" dirty="0"/>
            </a:br>
            <a:r>
              <a:rPr lang="de-DE" sz="1200" dirty="0"/>
              <a:t>und VR-Räumen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215062" y="148273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25 Jahre Erfahrung </a:t>
            </a:r>
            <a:br>
              <a:rPr lang="de-DE" sz="1200" dirty="0"/>
            </a:br>
            <a:r>
              <a:rPr lang="de-DE" sz="1200" dirty="0"/>
              <a:t>in Grafik- und Performance-Hardware-Lösungen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215062" y="359093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15 Jahre Know-how in 3D-Stereokopie-Monitoren und Desktop Virtual Reality-Systemen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190" y="11736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4265" y="11800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190" y="322790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4265" y="32342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0" b="18096"/>
          <a:stretch/>
        </p:blipFill>
        <p:spPr bwMode="auto">
          <a:xfrm>
            <a:off x="899592" y="1295400"/>
            <a:ext cx="7660209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stärksten Grafikkarten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de-DE" b="0" dirty="0"/>
              <a:t>AMD Radeon PRO &amp; NVIDIA Quadro </a:t>
            </a:r>
          </a:p>
        </p:txBody>
      </p:sp>
      <p:pic>
        <p:nvPicPr>
          <p:cNvPr id="3074" name="Picture 2" descr="O:\1 Kunden\Schneider Digital\6 Printmedien Werbemittel\Präsentationen\3D PluraView Präsentation\Arbeitsdateien\Bilddateien\2018-05-SD-PP-Logo-Grafikkart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04" y="257175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9" b="26529"/>
          <a:stretch/>
        </p:blipFill>
        <p:spPr bwMode="auto">
          <a:xfrm>
            <a:off x="8068457" y="3407265"/>
            <a:ext cx="824023" cy="3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5" y="293179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O:\1 Kunden\Schneider Digital\6 Printmedien Werbemittel\Präsentationen\3D PluraView Präsentation\Arbeitsdateien\Bilddateien\2018-05-SD-PP-Bild-Grafikkarte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13098" b="9980"/>
          <a:stretch/>
        </p:blipFill>
        <p:spPr bwMode="auto">
          <a:xfrm>
            <a:off x="6410300" y="1357588"/>
            <a:ext cx="2149501" cy="17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1 Kunden\Schneider Digital\6 Printmedien Werbemittel\Präsentationen\3D PluraView Präsentation\Arbeitsdateien\2018-09\Bilddateien\2018-09-SD-PP-Bild-3-Grafikkart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552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1 Kunden\Schneider Digital\6 Printmedien Werbemittel\Präsentationen\3D PluraView Präsentation\Arbeitsdateien\2018-09\Bilddateien\2018-09-SD-PP-Bild-Logo-VR-Read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41" y="3395773"/>
            <a:ext cx="1294334" cy="12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1 Kunden\Schneider Digital\6 Printmedien Werbemittel\Präsentationen\3D PluraView Präsentation\Arbeitsdateien\2018-09\Bilddateien\2018-09-SD-PP-Bild-Logo-VR-nvidi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81" y="3452253"/>
            <a:ext cx="1181374" cy="11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:\1 Kunden\Schneider Digital\6 Printmedien Werbemittel\Präsentationen\3D PluraView Präsentation\Arbeitsdateien\2018-09\Bilddateien\2018-09-SD-PP-Bild-Logo-quadr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469"/>
            <a:ext cx="2492685" cy="24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:\1 Kunden\Schneider Digital\6 Printmedien Werbemittel\Folder\Radeon Pro Family Solutions Folder\Grafiken\Logos\AM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2461654"/>
            <a:ext cx="661987" cy="4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GIS</a:t>
            </a:r>
            <a:r>
              <a:rPr lang="de-DE" b="0" dirty="0"/>
              <a:t> Performance-Workstations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560840" cy="328102"/>
          </a:xfrm>
        </p:spPr>
        <p:txBody>
          <a:bodyPr/>
          <a:lstStyle/>
          <a:p>
            <a:r>
              <a:rPr lang="de-DE" b="0" dirty="0"/>
              <a:t>High-End Workstation-Lösungen für komplexe GIS-Anforderungen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660776" y="1028700"/>
            <a:ext cx="4267200" cy="37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932040" y="1123988"/>
            <a:ext cx="3960440" cy="3600400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Neueste Intel Xeon, AMD EPYC oder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AMD </a:t>
            </a:r>
            <a:r>
              <a:rPr lang="de-DE" dirty="0" err="1">
                <a:solidFill>
                  <a:schemeClr val="tx1"/>
                </a:solidFill>
              </a:rPr>
              <a:t>Ryzen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Threadripper</a:t>
            </a:r>
            <a:r>
              <a:rPr lang="de-DE" dirty="0">
                <a:solidFill>
                  <a:schemeClr val="tx1"/>
                </a:solidFill>
              </a:rPr>
              <a:t> Prozessor-Technologie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 err="1">
                <a:solidFill>
                  <a:schemeClr val="tx1"/>
                </a:solidFill>
              </a:rPr>
              <a:t>Höchstgetaktete</a:t>
            </a:r>
            <a:r>
              <a:rPr lang="de-DE" dirty="0">
                <a:solidFill>
                  <a:schemeClr val="tx1"/>
                </a:solidFill>
              </a:rPr>
              <a:t> Prozessoren (bis 2x 28 Kerne auf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Intel Plattform, bis 2x 64 Kerne bei AMD EPYC)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Bis zu 4 TB schneller DDR-4 ECC Arbeitsspeicher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Bis zu vier High-End-Grafikkarten für CUDA oder </a:t>
            </a:r>
            <a:r>
              <a:rPr lang="de-DE" dirty="0" err="1">
                <a:solidFill>
                  <a:schemeClr val="tx1"/>
                </a:solidFill>
              </a:rPr>
              <a:t>OpenCL</a:t>
            </a:r>
            <a:r>
              <a:rPr lang="de-DE" dirty="0">
                <a:solidFill>
                  <a:schemeClr val="tx1"/>
                </a:solidFill>
              </a:rPr>
              <a:t> Anwendungen in einer Workstation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Ultrahochleistungs-M.2 </a:t>
            </a:r>
            <a:r>
              <a:rPr lang="en-US" dirty="0" err="1">
                <a:solidFill>
                  <a:schemeClr val="tx1"/>
                </a:solidFill>
              </a:rPr>
              <a:t>oder</a:t>
            </a:r>
            <a:r>
              <a:rPr lang="en-US" dirty="0">
                <a:solidFill>
                  <a:schemeClr val="tx1"/>
                </a:solidFill>
              </a:rPr>
              <a:t> U.2 PCI-Express SSD´s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einer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Einzellaufwerksleistung</a:t>
            </a:r>
            <a:r>
              <a:rPr lang="en-US" dirty="0">
                <a:solidFill>
                  <a:schemeClr val="tx1"/>
                </a:solidFill>
              </a:rPr>
              <a:t> von 3.500 MB/s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RAID-</a:t>
            </a:r>
            <a:r>
              <a:rPr lang="en-US" dirty="0" err="1">
                <a:solidFill>
                  <a:schemeClr val="tx1"/>
                </a:solidFill>
              </a:rPr>
              <a:t>Konfiguration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mehr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10.000 MB/s 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Optional ultraschnelles 10-GBit-LAN zur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Anbindung an den Fileserver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Professionelle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Grafikkarten</a:t>
            </a:r>
            <a:r>
              <a:rPr lang="en-US" dirty="0">
                <a:solidFill>
                  <a:schemeClr val="tx1"/>
                </a:solidFill>
              </a:rPr>
              <a:t> von AMD und NVIDIA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Höchste Qualität der verwendeten Komponenten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Auch Server- und Cluster-Lösungen möglich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:\1 Kunden\Schneider Digital\9 Bild-Archiv\Logos\Referenzen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817666"/>
            <a:ext cx="5521325" cy="38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5602" y="4277860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86“ 3D-Stereo 4K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5184654" y="919163"/>
            <a:ext cx="2987797" cy="29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9"/>
          <p:cNvSpPr txBox="1">
            <a:spLocks/>
          </p:cNvSpPr>
          <p:nvPr/>
        </p:nvSpPr>
        <p:spPr>
          <a:xfrm>
            <a:off x="5455918" y="619152"/>
            <a:ext cx="3292795" cy="36004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20000"/>
              <a:buNone/>
            </a:pPr>
            <a:r>
              <a:rPr lang="en-US" b="1" dirty="0" err="1">
                <a:solidFill>
                  <a:schemeClr val="tx1"/>
                </a:solidFill>
              </a:rPr>
              <a:t>Anwendungsbereiche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Besprechungsräume</a:t>
            </a:r>
            <a:endParaRPr lang="en-US" dirty="0">
              <a:solidFill>
                <a:schemeClr val="tx1"/>
              </a:solidFill>
            </a:endParaRP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Veranstaltungen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Schulung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Hardware </a:t>
            </a:r>
            <a:r>
              <a:rPr lang="en-US" b="1" dirty="0" err="1">
                <a:solidFill>
                  <a:schemeClr val="tx1"/>
                </a:solidFill>
              </a:rPr>
              <a:t>Anforderungen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Gemäß</a:t>
            </a:r>
            <a:r>
              <a:rPr lang="en-US" dirty="0">
                <a:solidFill>
                  <a:schemeClr val="tx1"/>
                </a:solidFill>
              </a:rPr>
              <a:t> des 3D </a:t>
            </a:r>
            <a:r>
              <a:rPr lang="en-US" dirty="0" err="1">
                <a:solidFill>
                  <a:schemeClr val="tx1"/>
                </a:solidFill>
              </a:rPr>
              <a:t>PluraView</a:t>
            </a:r>
            <a:endParaRPr lang="en-US" dirty="0">
              <a:solidFill>
                <a:schemeClr val="tx1"/>
              </a:solidFill>
            </a:endParaRP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Benötigt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Grafikkarten</a:t>
            </a:r>
            <a:r>
              <a:rPr lang="en-US" dirty="0">
                <a:solidFill>
                  <a:schemeClr val="tx1"/>
                </a:solidFill>
              </a:rPr>
              <a:t>-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ausgang</a:t>
            </a:r>
            <a:r>
              <a:rPr lang="en-US" dirty="0">
                <a:solidFill>
                  <a:schemeClr val="tx1"/>
                </a:solidFill>
              </a:rPr>
              <a:t> und </a:t>
            </a:r>
            <a:r>
              <a:rPr lang="en-US" dirty="0" err="1">
                <a:solidFill>
                  <a:schemeClr val="tx1"/>
                </a:solidFill>
              </a:rPr>
              <a:t>ein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Kabel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Software </a:t>
            </a:r>
            <a:r>
              <a:rPr lang="en-US" b="1" dirty="0" err="1">
                <a:solidFill>
                  <a:schemeClr val="tx1"/>
                </a:solidFill>
              </a:rPr>
              <a:t>Anforderungen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 err="1">
                <a:solidFill>
                  <a:schemeClr val="tx1"/>
                </a:solidFill>
              </a:rPr>
              <a:t>Gemäß</a:t>
            </a:r>
            <a:r>
              <a:rPr lang="en-US" dirty="0">
                <a:solidFill>
                  <a:schemeClr val="tx1"/>
                </a:solidFill>
              </a:rPr>
              <a:t> des 3D </a:t>
            </a:r>
            <a:r>
              <a:rPr lang="en-US" dirty="0" err="1">
                <a:solidFill>
                  <a:schemeClr val="tx1"/>
                </a:solidFill>
              </a:rPr>
              <a:t>PluraView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Inhaltsplatzhalter 9"/>
          <p:cNvSpPr txBox="1">
            <a:spLocks/>
          </p:cNvSpPr>
          <p:nvPr/>
        </p:nvSpPr>
        <p:spPr>
          <a:xfrm>
            <a:off x="6877672" y="4080564"/>
            <a:ext cx="2215654" cy="6638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Passives 3D-Stereo, zeilenpolarisiert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3.840 x 2.160 @60Hz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0825" y="4455800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356" y="4278483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0250" y="4463379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9"/>
          <p:cNvSpPr txBox="1">
            <a:spLocks/>
          </p:cNvSpPr>
          <p:nvPr/>
        </p:nvSpPr>
        <p:spPr>
          <a:xfrm>
            <a:off x="5455918" y="4084130"/>
            <a:ext cx="2215654" cy="6638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000" dirty="0">
                <a:solidFill>
                  <a:schemeClr val="tx1"/>
                </a:solidFill>
              </a:rPr>
              <a:t>86“ LCD-Display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000" dirty="0">
                <a:solidFill>
                  <a:schemeClr val="tx1"/>
                </a:solidFill>
              </a:rPr>
              <a:t>Größe 2m x 1.15m</a:t>
            </a:r>
          </a:p>
        </p:txBody>
      </p:sp>
    </p:spTree>
    <p:extLst>
      <p:ext uri="{BB962C8B-B14F-4D97-AF65-F5344CB8AC3E}">
        <p14:creationId xmlns:p14="http://schemas.microsoft.com/office/powerpoint/2010/main" val="1454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850" y="843559"/>
            <a:ext cx="4085984" cy="40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smart VR wall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 err="1"/>
              <a:t>mit</a:t>
            </a:r>
            <a:r>
              <a:rPr lang="en-US" b="0" dirty="0"/>
              <a:t> High Resolution 3D-Stereo</a:t>
            </a:r>
            <a:endParaRPr lang="de-DE" b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57703" r="16817" b="10135"/>
          <a:stretch/>
        </p:blipFill>
        <p:spPr bwMode="auto">
          <a:xfrm>
            <a:off x="3923928" y="1212785"/>
            <a:ext cx="4248472" cy="20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 bwMode="auto">
          <a:xfrm>
            <a:off x="-252536" y="1212784"/>
            <a:ext cx="4674468" cy="38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9"/>
          <p:cNvSpPr>
            <a:spLocks noGrp="1"/>
          </p:cNvSpPr>
          <p:nvPr>
            <p:ph sz="half" idx="1"/>
          </p:nvPr>
        </p:nvSpPr>
        <p:spPr>
          <a:xfrm>
            <a:off x="4211960" y="627534"/>
            <a:ext cx="4104456" cy="3384376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Modernste Laser-Projektionstechnologie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erlaubt über 10 Jahre Nutzungsdauer 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Höchste Helligkeit 6x 4.500 Ansi Lumen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120 Hertz Technologie 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4K Auflösung auch in 3D-Stereo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Integrierte drahtlose Mediensteuerung</a:t>
            </a:r>
          </a:p>
          <a:p>
            <a:pPr>
              <a:buSzPct val="220000"/>
              <a:buBlip>
                <a:blip r:embed="rId5"/>
              </a:buBlip>
            </a:pPr>
            <a:r>
              <a:rPr lang="de-DE" dirty="0">
                <a:solidFill>
                  <a:schemeClr val="tx1"/>
                </a:solidFill>
              </a:rPr>
              <a:t>Freistehende Konstruktion, 70 cm tief</a:t>
            </a:r>
          </a:p>
        </p:txBody>
      </p:sp>
      <p:pic>
        <p:nvPicPr>
          <p:cNvPr id="9" name="Picture 2" descr="O:\1 Kunden\Schneider Digital\9 Bild-Archiv\Logos\Referenzen\4K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0" y="3151331"/>
            <a:ext cx="1068231" cy="106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1 Kunden\Schneider Digital\9 Bild-Archiv\Logos\Referenzen\3D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17" y="3148012"/>
            <a:ext cx="1082751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:\1 Kunden\Schneider Digital\9 Bild-Archiv\Logos\Referenzen\VR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87" y="3149482"/>
            <a:ext cx="1076326" cy="10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9 Bild-Archiv\Logos\Referenzen\120Hz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28" y="3149435"/>
            <a:ext cx="1407153" cy="10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 bwMode="auto">
          <a:xfrm>
            <a:off x="656853" y="-2540817"/>
            <a:ext cx="7759576" cy="73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Internationale Referenzen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9" b="37198"/>
          <a:stretch/>
        </p:blipFill>
        <p:spPr bwMode="auto">
          <a:xfrm>
            <a:off x="1187624" y="864766"/>
            <a:ext cx="69881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Schneider Digital – </a:t>
            </a:r>
            <a:r>
              <a:rPr lang="de-DE" b="0" dirty="0"/>
              <a:t>25 Jahre professionelle Hardware-Erfahrung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3075" name="Picture 3" descr="O:\1 Kunden\Schneider Digital\9 Bild-Archiv\Logos\Logos Schneider Digital\Schneider-Digital-Signet-S\schneider-digital-si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16" y="1059909"/>
            <a:ext cx="4503034" cy="3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268412" y="130810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Full</a:t>
            </a:r>
            <a:r>
              <a:rPr lang="de-DE" sz="1200" dirty="0"/>
              <a:t>-Service-Lösungsanbieter </a:t>
            </a:r>
            <a:br>
              <a:rPr lang="de-DE" sz="1200" dirty="0"/>
            </a:br>
            <a:r>
              <a:rPr lang="de-DE" sz="1200" dirty="0"/>
              <a:t>für professionelle 4K / 8K </a:t>
            </a:r>
            <a:br>
              <a:rPr lang="de-DE" sz="1200" dirty="0"/>
            </a:br>
            <a:r>
              <a:rPr lang="de-DE" sz="1200" dirty="0"/>
              <a:t>3D- und VR-Hardware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68412" y="370205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Integrator von Multi-Monitor-Besprechungsraumlösungen </a:t>
            </a:r>
            <a:br>
              <a:rPr lang="de-DE" sz="1200" dirty="0"/>
            </a:br>
            <a:r>
              <a:rPr lang="de-DE" sz="1200" dirty="0"/>
              <a:t>und VR-Räumen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68412" y="208598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25 Jahre Erfahrung </a:t>
            </a:r>
            <a:br>
              <a:rPr lang="de-DE" sz="1200" dirty="0"/>
            </a:br>
            <a:r>
              <a:rPr lang="de-DE" sz="1200" dirty="0"/>
              <a:t>in Grafik- und Performance-Hardware-Lösungen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65237" y="288608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15 Jahre Know-how in 3D-Stereokopie-Monitoren und Desktop Virtual Reality-Systemen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0215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223730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8470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4689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1 Kunden\Schneider Digital\9 Bild-Archiv\Logos\Logos Schneider Digital\Schneider-Digital-25-Jahre\25-Jahre-Schneider-Digi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355725"/>
            <a:ext cx="3053224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268412" y="130810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Full</a:t>
            </a:r>
            <a:r>
              <a:rPr lang="de-DE" sz="1200" dirty="0"/>
              <a:t>-Service-Lösungsanbieter </a:t>
            </a:r>
            <a:br>
              <a:rPr lang="de-DE" sz="1200" dirty="0"/>
            </a:br>
            <a:r>
              <a:rPr lang="de-DE" sz="1200" dirty="0"/>
              <a:t>für professionelle 4K / 8K </a:t>
            </a:r>
            <a:br>
              <a:rPr lang="de-DE" sz="1200" dirty="0"/>
            </a:br>
            <a:r>
              <a:rPr lang="de-DE" sz="1200" dirty="0"/>
              <a:t>3D- und VR-Hardware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68412" y="3702055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Integrator von Multi-Monitor-Besprechungsraumlösungen </a:t>
            </a:r>
            <a:br>
              <a:rPr lang="de-DE" sz="1200" dirty="0"/>
            </a:br>
            <a:r>
              <a:rPr lang="de-DE" sz="1200" dirty="0"/>
              <a:t>und VR-Räumen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68412" y="208598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25 Jahre Erfahrung </a:t>
            </a:r>
            <a:br>
              <a:rPr lang="de-DE" sz="1200" dirty="0"/>
            </a:br>
            <a:r>
              <a:rPr lang="de-DE" sz="1200" dirty="0"/>
              <a:t>in Grafik- und Performance-Hardware-Lösungen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65237" y="2886080"/>
            <a:ext cx="249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 als 15 Jahre Know-how in 3D-Stereokopie-Monitoren und Desktop Virtual Reality-Systemen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Schneider Digital – </a:t>
            </a:r>
            <a:r>
              <a:rPr lang="de-DE" b="0" dirty="0"/>
              <a:t>25 Jahre professionelle Hardware-Erfahrung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225000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47530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0278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8533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55B8B37C-4E57-4B98-9862-DFF2156AB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235"/>
          <a:stretch/>
        </p:blipFill>
        <p:spPr bwMode="auto">
          <a:xfrm>
            <a:off x="6988977" y="1455562"/>
            <a:ext cx="2097376" cy="21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CEE163D-5E32-495D-A02E-ECC83F3B5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77" y="1707653"/>
            <a:ext cx="2015314" cy="151148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5CB0799-00BE-4E48-A79B-313EA22ED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01" y="1642337"/>
            <a:ext cx="1585280" cy="165937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AD4085E-6AF1-4550-AB59-6AB2BEE30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39" y="1632093"/>
            <a:ext cx="1666238" cy="16978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58F8D05-F345-4C67-93A0-041BF0167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0433"/>
            <a:ext cx="1507483" cy="1724482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15 Jahre passive 3D-Stereo Erfahrung </a:t>
            </a:r>
            <a:endParaRPr lang="de-DE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29670"/>
          <a:stretch/>
        </p:blipFill>
        <p:spPr bwMode="auto">
          <a:xfrm>
            <a:off x="107504" y="3098382"/>
            <a:ext cx="8878344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96387" y="3920738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</a:t>
            </a:r>
          </a:p>
          <a:p>
            <a:r>
              <a:rPr lang="de-DE" sz="1400" dirty="0"/>
              <a:t>SD1710 / 17</a:t>
            </a:r>
            <a:r>
              <a:rPr lang="de-DE" sz="1400" baseline="30000" dirty="0"/>
              <a:t>” </a:t>
            </a:r>
          </a:p>
        </p:txBody>
      </p:sp>
      <p:sp>
        <p:nvSpPr>
          <p:cNvPr id="3" name="Rechteck 2"/>
          <p:cNvSpPr/>
          <p:nvPr/>
        </p:nvSpPr>
        <p:spPr>
          <a:xfrm>
            <a:off x="1979712" y="3920738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 </a:t>
            </a:r>
          </a:p>
          <a:p>
            <a:r>
              <a:rPr lang="de-DE" sz="1400" dirty="0"/>
              <a:t>SD2020 / 20</a:t>
            </a:r>
            <a:r>
              <a:rPr lang="de-DE" sz="1400" baseline="30000" dirty="0"/>
              <a:t>” </a:t>
            </a:r>
          </a:p>
        </p:txBody>
      </p:sp>
      <p:sp>
        <p:nvSpPr>
          <p:cNvPr id="5" name="Rechteck 4"/>
          <p:cNvSpPr/>
          <p:nvPr/>
        </p:nvSpPr>
        <p:spPr>
          <a:xfrm>
            <a:off x="3736006" y="3920738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</a:t>
            </a:r>
          </a:p>
          <a:p>
            <a:r>
              <a:rPr lang="de-DE" sz="1400" dirty="0"/>
              <a:t>SD1710 / 24</a:t>
            </a:r>
            <a:r>
              <a:rPr lang="de-DE" sz="1400" baseline="30000" dirty="0"/>
              <a:t>”</a:t>
            </a:r>
            <a:endParaRPr lang="de-DE" sz="1400" dirty="0"/>
          </a:p>
        </p:txBody>
      </p:sp>
      <p:sp>
        <p:nvSpPr>
          <p:cNvPr id="6" name="Rechteck 5"/>
          <p:cNvSpPr/>
          <p:nvPr/>
        </p:nvSpPr>
        <p:spPr>
          <a:xfrm>
            <a:off x="5436096" y="3920738"/>
            <a:ext cx="128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</a:t>
            </a:r>
          </a:p>
          <a:p>
            <a:r>
              <a:rPr lang="de-DE" sz="1400" dirty="0"/>
              <a:t>SD2420W / 25</a:t>
            </a:r>
            <a:r>
              <a:rPr lang="de-DE" sz="1400" baseline="30000" dirty="0"/>
              <a:t>”</a:t>
            </a:r>
            <a:endParaRPr lang="de-DE" sz="1400" dirty="0"/>
          </a:p>
        </p:txBody>
      </p:sp>
      <p:sp>
        <p:nvSpPr>
          <p:cNvPr id="12" name="Rechteck 11"/>
          <p:cNvSpPr/>
          <p:nvPr/>
        </p:nvSpPr>
        <p:spPr>
          <a:xfrm>
            <a:off x="899592" y="3492493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2005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pic>
        <p:nvPicPr>
          <p:cNvPr id="14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1F9F5079-FEE5-48AB-B928-17E95C80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65" y="3795886"/>
            <a:ext cx="1908042" cy="3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525006D-A648-4266-B02A-B4F63FAFE634}"/>
              </a:ext>
            </a:extLst>
          </p:cNvPr>
          <p:cNvSpPr/>
          <p:nvPr/>
        </p:nvSpPr>
        <p:spPr>
          <a:xfrm>
            <a:off x="7694257" y="3494178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2016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E140DD4-F3ED-40A6-8561-084CBB17181A}"/>
              </a:ext>
            </a:extLst>
          </p:cNvPr>
          <p:cNvSpPr/>
          <p:nvPr/>
        </p:nvSpPr>
        <p:spPr>
          <a:xfrm>
            <a:off x="6941855" y="4122600"/>
            <a:ext cx="2139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FHD  2,5K  4K / 22“, 27/28“</a:t>
            </a:r>
          </a:p>
        </p:txBody>
      </p:sp>
    </p:spTree>
    <p:extLst>
      <p:ext uri="{BB962C8B-B14F-4D97-AF65-F5344CB8AC3E}">
        <p14:creationId xmlns:p14="http://schemas.microsoft.com/office/powerpoint/2010/main" val="1223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1 Kunden\Schneider Digital\9 Bild-Archiv\Produkte\Monitore\3D Monitore\3D-Pluraview VR\Arbeitsdateien\SD-3D-PluraView-VR-3D-Maus-Polo-3D-VR-pp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62" y="1116240"/>
            <a:ext cx="6432438" cy="36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VR PluraView 4K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240650" y="822184"/>
            <a:ext cx="6264696" cy="119160"/>
          </a:xfrm>
        </p:spPr>
        <p:txBody>
          <a:bodyPr/>
          <a:lstStyle/>
          <a:p>
            <a:r>
              <a:rPr lang="de-DE" b="0" dirty="0"/>
              <a:t>Erleichtert die Kommunikation in der VR-Sitzung durch transparente 3D-Brillen</a:t>
            </a:r>
          </a:p>
        </p:txBody>
      </p:sp>
      <p:sp>
        <p:nvSpPr>
          <p:cNvPr id="11" name="Inhaltsplatzhalter 9"/>
          <p:cNvSpPr>
            <a:spLocks noGrp="1"/>
          </p:cNvSpPr>
          <p:nvPr>
            <p:ph sz="half" idx="1"/>
          </p:nvPr>
        </p:nvSpPr>
        <p:spPr>
          <a:xfrm>
            <a:off x="827584" y="588135"/>
            <a:ext cx="4104456" cy="3927831"/>
          </a:xfrm>
        </p:spPr>
        <p:txBody>
          <a:bodyPr anchor="ctr"/>
          <a:lstStyle/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Kompatibel mit nahezu jeder VR-Software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Head Tracking &amp; Objekt Tracking mit Bällen oder Stiften</a:t>
            </a: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(15 unabhängige Targets gleichzeitig)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</a:rPr>
              <a:t>Unterstützt werden vier (4) Tracking-Protokolle: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VRPN, </a:t>
            </a:r>
            <a:r>
              <a:rPr lang="de-DE" sz="1000" dirty="0" err="1">
                <a:solidFill>
                  <a:schemeClr val="tx1"/>
                </a:solidFill>
              </a:rPr>
              <a:t>DTrack</a:t>
            </a:r>
            <a:r>
              <a:rPr lang="de-DE" sz="1000" dirty="0">
                <a:solidFill>
                  <a:schemeClr val="tx1"/>
                </a:solidFill>
              </a:rPr>
              <a:t>, </a:t>
            </a:r>
            <a:r>
              <a:rPr lang="de-DE" sz="1000" dirty="0" err="1">
                <a:solidFill>
                  <a:schemeClr val="tx1"/>
                </a:solidFill>
              </a:rPr>
              <a:t>trackd</a:t>
            </a:r>
            <a:r>
              <a:rPr lang="de-DE" sz="1000" dirty="0">
                <a:solidFill>
                  <a:schemeClr val="tx1"/>
                </a:solidFill>
              </a:rPr>
              <a:t> und ein natives C++ SDK</a:t>
            </a:r>
          </a:p>
          <a:p>
            <a:pPr marL="0" indent="0" algn="l">
              <a:buNone/>
            </a:pP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Höchste Auflösung von 4K </a:t>
            </a:r>
            <a:r>
              <a:rPr lang="de-DE" sz="1000" b="1" dirty="0">
                <a:solidFill>
                  <a:schemeClr val="tx1"/>
                </a:solidFill>
              </a:rPr>
              <a:t>pro</a:t>
            </a:r>
            <a:r>
              <a:rPr lang="de-DE" sz="1000" dirty="0">
                <a:solidFill>
                  <a:schemeClr val="tx1"/>
                </a:solidFill>
              </a:rPr>
              <a:t> Auge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bei Fensterplatz tauglicher Helligkeit</a:t>
            </a:r>
            <a:br>
              <a:rPr lang="de-DE" sz="1000" dirty="0">
                <a:solidFill>
                  <a:schemeClr val="tx1"/>
                </a:solidFill>
              </a:rPr>
            </a:b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Eignet sich hervorragend als Power-Wall Simulator 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(</a:t>
            </a:r>
            <a:r>
              <a:rPr lang="en-US" sz="1000" dirty="0" err="1">
                <a:solidFill>
                  <a:schemeClr val="tx1"/>
                </a:solidFill>
              </a:rPr>
              <a:t>Als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Vorbereitungsplatz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für</a:t>
            </a:r>
            <a:r>
              <a:rPr lang="en-US" sz="1000" dirty="0">
                <a:solidFill>
                  <a:schemeClr val="tx1"/>
                </a:solidFill>
              </a:rPr>
              <a:t> VR-Meetings)</a:t>
            </a:r>
            <a:br>
              <a:rPr lang="en-US" sz="1000" dirty="0">
                <a:solidFill>
                  <a:schemeClr val="tx1"/>
                </a:solidFill>
              </a:rPr>
            </a:b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 err="1">
                <a:solidFill>
                  <a:schemeClr val="tx1"/>
                </a:solidFill>
              </a:rPr>
              <a:t>Ideale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Ergänzung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zu</a:t>
            </a:r>
            <a:r>
              <a:rPr lang="en-US" sz="1000" dirty="0">
                <a:solidFill>
                  <a:schemeClr val="tx1"/>
                </a:solidFill>
              </a:rPr>
              <a:t> HMD- und VR-</a:t>
            </a:r>
            <a:r>
              <a:rPr lang="en-US" sz="1000" dirty="0" err="1">
                <a:solidFill>
                  <a:schemeClr val="tx1"/>
                </a:solidFill>
              </a:rPr>
              <a:t>Brillen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(</a:t>
            </a:r>
            <a:r>
              <a:rPr lang="en-US" sz="1000" dirty="0" err="1">
                <a:solidFill>
                  <a:schemeClr val="tx1"/>
                </a:solidFill>
              </a:rPr>
              <a:t>Nicht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jeder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Entscheider</a:t>
            </a:r>
            <a:r>
              <a:rPr lang="en-US" sz="1000" dirty="0">
                <a:solidFill>
                  <a:schemeClr val="tx1"/>
                </a:solidFill>
              </a:rPr>
              <a:t> will </a:t>
            </a:r>
            <a:r>
              <a:rPr lang="en-US" sz="1000" dirty="0" err="1">
                <a:solidFill>
                  <a:schemeClr val="tx1"/>
                </a:solidFill>
              </a:rPr>
              <a:t>eine</a:t>
            </a:r>
            <a:r>
              <a:rPr lang="en-US" sz="1000" dirty="0">
                <a:solidFill>
                  <a:schemeClr val="tx1"/>
                </a:solidFill>
              </a:rPr>
              <a:t> Brille </a:t>
            </a:r>
            <a:r>
              <a:rPr lang="en-US" sz="1000" dirty="0" err="1">
                <a:solidFill>
                  <a:schemeClr val="tx1"/>
                </a:solidFill>
              </a:rPr>
              <a:t>aufsetzen</a:t>
            </a:r>
            <a:r>
              <a:rPr lang="en-US" sz="1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112602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16220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2615493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364075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210390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4K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7" y="57149"/>
            <a:ext cx="822443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3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57150"/>
            <a:ext cx="833622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VR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2" y="57152"/>
            <a:ext cx="828675" cy="8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3EBECF2-33E2-4FDE-B2C3-E6F3E75C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308331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" r="36053"/>
          <a:stretch/>
        </p:blipFill>
        <p:spPr>
          <a:xfrm>
            <a:off x="1907704" y="923062"/>
            <a:ext cx="3958851" cy="366014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 eines passiven 3D-Monitors 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6" t="27500" r="2477" b="30472"/>
          <a:stretch/>
        </p:blipFill>
        <p:spPr>
          <a:xfrm>
            <a:off x="4870631" y="1932481"/>
            <a:ext cx="2437114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416824" cy="328102"/>
          </a:xfrm>
        </p:spPr>
        <p:txBody>
          <a:bodyPr/>
          <a:lstStyle/>
          <a:p>
            <a:r>
              <a:rPr lang="de-DE" b="0" dirty="0"/>
              <a:t>Für höchste Anforderungen in allen 3D-Stereo Anwendungen</a:t>
            </a:r>
          </a:p>
        </p:txBody>
      </p:sp>
      <p:sp>
        <p:nvSpPr>
          <p:cNvPr id="4" name="Rechteck 3"/>
          <p:cNvSpPr/>
          <p:nvPr/>
        </p:nvSpPr>
        <p:spPr>
          <a:xfrm>
            <a:off x="318852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Hohe Auflösung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2452572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Flimmerfrei</a:t>
            </a:r>
          </a:p>
        </p:txBody>
      </p:sp>
      <p:sp>
        <p:nvSpPr>
          <p:cNvPr id="24" name="Rechteck 23"/>
          <p:cNvSpPr/>
          <p:nvPr/>
        </p:nvSpPr>
        <p:spPr>
          <a:xfrm>
            <a:off x="4753529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Tageslichttauglich</a:t>
            </a:r>
          </a:p>
        </p:txBody>
      </p:sp>
      <p:sp>
        <p:nvSpPr>
          <p:cNvPr id="25" name="Rechteck 24"/>
          <p:cNvSpPr/>
          <p:nvPr/>
        </p:nvSpPr>
        <p:spPr>
          <a:xfrm>
            <a:off x="6948264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Edles Design</a:t>
            </a:r>
          </a:p>
        </p:txBody>
      </p:sp>
      <p:sp>
        <p:nvSpPr>
          <p:cNvPr id="26" name="Rechteck 25"/>
          <p:cNvSpPr/>
          <p:nvPr/>
        </p:nvSpPr>
        <p:spPr>
          <a:xfrm>
            <a:off x="318852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Kompakte Bauart</a:t>
            </a:r>
          </a:p>
        </p:txBody>
      </p:sp>
      <p:sp>
        <p:nvSpPr>
          <p:cNvPr id="27" name="Rechteck 26"/>
          <p:cNvSpPr/>
          <p:nvPr/>
        </p:nvSpPr>
        <p:spPr>
          <a:xfrm>
            <a:off x="2167414" y="3926156"/>
            <a:ext cx="2496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Weiter Betrachtungswinkel</a:t>
            </a:r>
          </a:p>
        </p:txBody>
      </p:sp>
      <p:sp>
        <p:nvSpPr>
          <p:cNvPr id="28" name="Rechteck 27"/>
          <p:cNvSpPr/>
          <p:nvPr/>
        </p:nvSpPr>
        <p:spPr>
          <a:xfrm>
            <a:off x="4850051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Software-Zertifiziert</a:t>
            </a:r>
          </a:p>
        </p:txBody>
      </p:sp>
      <p:sp>
        <p:nvSpPr>
          <p:cNvPr id="37" name="Rechteck 36"/>
          <p:cNvSpPr/>
          <p:nvPr/>
        </p:nvSpPr>
        <p:spPr>
          <a:xfrm>
            <a:off x="7092667" y="2364667"/>
            <a:ext cx="16371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Plug &amp; Play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378" y="1491629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0917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340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20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525" y="3064046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379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34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2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1F9F5079-FEE5-48AB-B928-17E95C80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5" y="190673"/>
            <a:ext cx="2534534" cy="45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8207"/>
          <a:stretch/>
        </p:blipFill>
        <p:spPr bwMode="auto">
          <a:xfrm>
            <a:off x="5111750" y="990600"/>
            <a:ext cx="403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06412" y="1619255"/>
            <a:ext cx="26431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Biochemie / Mikroskopie</a:t>
            </a:r>
          </a:p>
          <a:p>
            <a:endParaRPr lang="de-DE" sz="1600" dirty="0"/>
          </a:p>
          <a:p>
            <a:r>
              <a:rPr lang="de-DE" sz="1200" dirty="0"/>
              <a:t>Molekülforschung / Kristallographie</a:t>
            </a:r>
            <a:br>
              <a:rPr lang="de-DE" sz="1200" dirty="0"/>
            </a:br>
            <a:endParaRPr lang="de-DE" sz="1600" dirty="0"/>
          </a:p>
          <a:p>
            <a:r>
              <a:rPr lang="de-DE" sz="1200" dirty="0"/>
              <a:t>Öl- &amp; Gas-Prospektion / seismisch</a:t>
            </a:r>
            <a:br>
              <a:rPr lang="de-DE" sz="1200" dirty="0"/>
            </a:br>
            <a:endParaRPr lang="de-DE" sz="1600" dirty="0"/>
          </a:p>
          <a:p>
            <a:r>
              <a:rPr lang="de-DE" sz="1200" dirty="0"/>
              <a:t>Dynamische Luft- und</a:t>
            </a:r>
          </a:p>
          <a:p>
            <a:endParaRPr lang="de-DE" sz="1600" dirty="0"/>
          </a:p>
          <a:p>
            <a:r>
              <a:rPr lang="de-DE" sz="1200" dirty="0"/>
              <a:t>Produkt Design / CGI / Strak</a:t>
            </a:r>
          </a:p>
          <a:p>
            <a:endParaRPr lang="de-DE" sz="1600" dirty="0"/>
          </a:p>
          <a:p>
            <a:r>
              <a:rPr lang="de-DE" sz="1200" dirty="0"/>
              <a:t>Mechanische Konstruktion / CAD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190884" y="1619261"/>
            <a:ext cx="37409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3D Stadtmodell-Visualisierung</a:t>
            </a:r>
          </a:p>
          <a:p>
            <a:endParaRPr lang="de-DE" sz="1600" dirty="0"/>
          </a:p>
          <a:p>
            <a:r>
              <a:rPr lang="de-DE" sz="1200" dirty="0" err="1"/>
              <a:t>Photogrammetrie</a:t>
            </a:r>
            <a:r>
              <a:rPr lang="de-DE" sz="1200" dirty="0"/>
              <a:t> / </a:t>
            </a:r>
            <a:r>
              <a:rPr lang="de-DE" sz="1200" dirty="0" err="1"/>
              <a:t>Laserscanning</a:t>
            </a:r>
            <a:endParaRPr lang="de-DE" sz="1200" dirty="0"/>
          </a:p>
          <a:p>
            <a:endParaRPr lang="de-DE" sz="1600" dirty="0"/>
          </a:p>
          <a:p>
            <a:r>
              <a:rPr lang="de-DE" sz="1200" dirty="0"/>
              <a:t>GIS / Mapping /Stereobilder</a:t>
            </a:r>
          </a:p>
          <a:p>
            <a:endParaRPr lang="de-DE" sz="1600" dirty="0"/>
          </a:p>
          <a:p>
            <a:r>
              <a:rPr lang="de-DE" sz="1200" dirty="0"/>
              <a:t>Medizin / MRT / CRT / Ultraschall</a:t>
            </a:r>
          </a:p>
          <a:p>
            <a:endParaRPr lang="de-DE" sz="1600" dirty="0"/>
          </a:p>
          <a:p>
            <a:r>
              <a:rPr lang="de-DE" sz="1200" dirty="0"/>
              <a:t>Archäologie</a:t>
            </a:r>
          </a:p>
          <a:p>
            <a:endParaRPr lang="de-DE" sz="1600" dirty="0"/>
          </a:p>
          <a:p>
            <a:r>
              <a:rPr lang="de-DE" sz="1200" dirty="0"/>
              <a:t>Industrielle Tomographie / Messung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361261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Einsatzbereiche &amp; Anwendungsgebiete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264696" cy="328102"/>
          </a:xfrm>
        </p:spPr>
        <p:txBody>
          <a:bodyPr/>
          <a:lstStyle/>
          <a:p>
            <a:r>
              <a:rPr lang="de-DE" b="0" dirty="0"/>
              <a:t>Konzipiert für 3D-Stereo Profis für den täglichen Dauereinsatz</a:t>
            </a:r>
          </a:p>
        </p:txBody>
      </p:sp>
      <p:pic>
        <p:nvPicPr>
          <p:cNvPr id="20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159849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20247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245131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28774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330506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4" y="372871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10386" y="3885412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3D-Videobearbeitung</a:t>
            </a:r>
          </a:p>
        </p:txBody>
      </p:sp>
      <p:cxnSp>
        <p:nvCxnSpPr>
          <p:cNvPr id="26" name="Gerade Verbindung 25"/>
          <p:cNvCxnSpPr/>
          <p:nvPr/>
        </p:nvCxnSpPr>
        <p:spPr>
          <a:xfrm>
            <a:off x="3044929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159849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20247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245131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28774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330506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22" y="372871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3191662" y="2177971"/>
            <a:ext cx="19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Stereo-Vektor-Überlagerung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194063" y="3030547"/>
            <a:ext cx="1493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Chirurgische Planung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10386" y="3031337"/>
            <a:ext cx="1294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Wassersimulation</a:t>
            </a:r>
          </a:p>
        </p:txBody>
      </p:sp>
    </p:spTree>
    <p:extLst>
      <p:ext uri="{BB962C8B-B14F-4D97-AF65-F5344CB8AC3E}">
        <p14:creationId xmlns:p14="http://schemas.microsoft.com/office/powerpoint/2010/main" val="1837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1062</Words>
  <Application>Microsoft Office PowerPoint</Application>
  <PresentationFormat>Bildschirmpräsentation (16:9)</PresentationFormat>
  <Paragraphs>175</Paragraphs>
  <Slides>25</Slides>
  <Notes>6</Notes>
  <HiddenSlides>11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1_Larissa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Schneider Digital – 25 Jahre professionelle Hardware-Erfahrung  </vt:lpstr>
      <vt:lpstr>Schneider Digital – 25 Jahre professionelle Hardware-Erfahrung  </vt:lpstr>
      <vt:lpstr>Schneider Digital – 25 Jahre professionelle Hardware-Erfahrung  </vt:lpstr>
      <vt:lpstr>15 Jahre passive 3D-Stereo Erfahrung </vt:lpstr>
      <vt:lpstr>VR PluraView 4K</vt:lpstr>
      <vt:lpstr>Funktionsweise eines passiven 3D-Monitors </vt:lpstr>
      <vt:lpstr>PowerPoint-Präsentation</vt:lpstr>
      <vt:lpstr>Einsatzbereiche &amp; Anwendungsgebiete</vt:lpstr>
      <vt:lpstr>Einschränkungen alternativer 3D-Bildschirme</vt:lpstr>
      <vt:lpstr>Vorteile &amp; Nutzen  </vt:lpstr>
      <vt:lpstr>3D PluraView – Software &amp; Partner</vt:lpstr>
      <vt:lpstr>3D PluraView – Software &amp; Partner</vt:lpstr>
      <vt:lpstr>Anwendungsbeispiele &amp; Referenzen</vt:lpstr>
      <vt:lpstr>Zwei Gehäuseformen, drei Bilddiagonalen</vt:lpstr>
      <vt:lpstr>Die 3D PluraView Family – Für jede Anforderung passend  </vt:lpstr>
      <vt:lpstr>Full-Service Lösungsanbieter…</vt:lpstr>
      <vt:lpstr>Komplett-Lösung – 3D-Mäuse  </vt:lpstr>
      <vt:lpstr>Komplett-Lösung – 3D-Mäuse  </vt:lpstr>
      <vt:lpstr>Die stärksten Grafikkarten  </vt:lpstr>
      <vt:lpstr>GIS Performance-Workstations  </vt:lpstr>
      <vt:lpstr>86“ 3D-Stereo 4K</vt:lpstr>
      <vt:lpstr>LASER smart VR wall</vt:lpstr>
      <vt:lpstr>Internationale Referenzen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PROXIA Software AG</dc:creator>
  <cp:lastModifiedBy>Schneider Josef J. (Schneider Digital)</cp:lastModifiedBy>
  <cp:revision>416</cp:revision>
  <cp:lastPrinted>2020-01-28T07:51:40Z</cp:lastPrinted>
  <dcterms:created xsi:type="dcterms:W3CDTF">2017-06-27T09:15:01Z</dcterms:created>
  <dcterms:modified xsi:type="dcterms:W3CDTF">2020-09-28T14:18:12Z</dcterms:modified>
</cp:coreProperties>
</file>