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29"/>
  </p:notesMasterIdLst>
  <p:handoutMasterIdLst>
    <p:handoutMasterId r:id="rId30"/>
  </p:handoutMasterIdLst>
  <p:sldIdLst>
    <p:sldId id="272" r:id="rId6"/>
    <p:sldId id="297" r:id="rId7"/>
    <p:sldId id="260" r:id="rId8"/>
    <p:sldId id="275" r:id="rId9"/>
    <p:sldId id="277" r:id="rId10"/>
    <p:sldId id="288" r:id="rId11"/>
    <p:sldId id="280" r:id="rId12"/>
    <p:sldId id="276" r:id="rId13"/>
    <p:sldId id="285" r:id="rId14"/>
    <p:sldId id="278" r:id="rId15"/>
    <p:sldId id="298" r:id="rId16"/>
    <p:sldId id="281" r:id="rId17"/>
    <p:sldId id="283" r:id="rId18"/>
    <p:sldId id="282" r:id="rId19"/>
    <p:sldId id="284" r:id="rId20"/>
    <p:sldId id="289" r:id="rId21"/>
    <p:sldId id="286" r:id="rId22"/>
    <p:sldId id="299" r:id="rId23"/>
    <p:sldId id="290" r:id="rId24"/>
    <p:sldId id="279" r:id="rId25"/>
    <p:sldId id="294" r:id="rId26"/>
    <p:sldId id="291" r:id="rId27"/>
    <p:sldId id="287" r:id="rId28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0337D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6" autoAdjust="0"/>
    <p:restoredTop sz="94678" autoAdjust="0"/>
  </p:normalViewPr>
  <p:slideViewPr>
    <p:cSldViewPr>
      <p:cViewPr varScale="1">
        <p:scale>
          <a:sx n="140" d="100"/>
          <a:sy n="140" d="100"/>
        </p:scale>
        <p:origin x="64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5166" y="1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29.09.2020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29.09.2020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18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27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69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56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8075" y="-13390"/>
            <a:ext cx="1790673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Reference for 3D-Stereo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2304256" y="123478"/>
            <a:ext cx="78123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de-DE" sz="2500" b="1" dirty="0"/>
              <a:t>More </a:t>
            </a:r>
            <a:r>
              <a:rPr lang="de-DE" sz="2500" b="1" dirty="0" err="1"/>
              <a:t>information</a:t>
            </a:r>
            <a:r>
              <a:rPr lang="de-DE" sz="2500" b="1" dirty="0"/>
              <a:t> online:</a:t>
            </a:r>
          </a:p>
          <a:p>
            <a:pPr algn="ctr"/>
            <a:endParaRPr lang="de-DE" sz="1400" b="1" dirty="0"/>
          </a:p>
          <a:p>
            <a:pPr algn="ctr"/>
            <a:r>
              <a:rPr lang="de-DE" sz="2500" dirty="0"/>
              <a:t>www.schneider-digital.com</a:t>
            </a:r>
          </a:p>
          <a:p>
            <a:pPr algn="ctr"/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www.vrwall.com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/>
              <a:t>www.grafikkarten.com</a:t>
            </a:r>
            <a:endParaRPr lang="de-DE" sz="1400" dirty="0"/>
          </a:p>
          <a:p>
            <a:pPr algn="ctr"/>
            <a:endParaRPr lang="de-DE" sz="100" dirty="0"/>
          </a:p>
          <a:p>
            <a:pPr algn="ctr"/>
            <a:endParaRPr lang="de-DE" sz="17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dirty="0">
                <a:solidFill>
                  <a:schemeClr val="tx1"/>
                </a:solidFill>
              </a:rPr>
              <a:t>Follow </a:t>
            </a:r>
            <a:r>
              <a:rPr lang="de-DE" sz="1600" b="0" dirty="0" err="1">
                <a:solidFill>
                  <a:schemeClr val="tx1"/>
                </a:solidFill>
              </a:rPr>
              <a:t>us</a:t>
            </a:r>
            <a:r>
              <a:rPr lang="de-DE" sz="1600" b="0" dirty="0">
                <a:solidFill>
                  <a:schemeClr val="tx1"/>
                </a:solidFill>
              </a:rPr>
              <a:t>:</a:t>
            </a:r>
            <a:endParaRPr lang="de-DE" sz="2000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457819" y="249974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:\1 Kunden\Schneider Digital\6 Printmedien Werbemittel\Präsentationen\3D PluraView Präsentation\Arbeitsdateien\Bilddateien\2018-05-SD-PP-Social-Media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32561" r="31780" b="33720"/>
          <a:stretch/>
        </p:blipFill>
        <p:spPr bwMode="auto">
          <a:xfrm>
            <a:off x="6555291" y="4431581"/>
            <a:ext cx="464981" cy="4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Bilddateien\2018-05-SD-PP-Social-Media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28104" r="30004" b="32370"/>
          <a:stretch/>
        </p:blipFill>
        <p:spPr bwMode="auto">
          <a:xfrm>
            <a:off x="6170965" y="4382918"/>
            <a:ext cx="449796" cy="4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6 Printmedien Werbemittel\Präsentationen\3D PluraView Präsentation\Arbeitsdateien\Bilddateien\2018-05-SD-PP-Social-Media2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28396" r="31636" b="28042"/>
          <a:stretch/>
        </p:blipFill>
        <p:spPr bwMode="auto">
          <a:xfrm>
            <a:off x="5714653" y="4426924"/>
            <a:ext cx="452807" cy="4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Bilddateien\2018-05-SD-PP-Social-Media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 t="34210" r="38207" b="34402"/>
          <a:stretch/>
        </p:blipFill>
        <p:spPr bwMode="auto">
          <a:xfrm>
            <a:off x="5434854" y="4480725"/>
            <a:ext cx="251111" cy="3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 userDrawn="1"/>
        </p:nvCxnSpPr>
        <p:spPr>
          <a:xfrm>
            <a:off x="5457819" y="1707654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5457819" y="3260586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267494"/>
            <a:ext cx="4115424" cy="4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29.09.2020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Full-Service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0943" y="-1096290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:\1 Kunden\Schneider Digital\6 Printmedien Werbemittel\Präsentationen\3D PluraView Präsentation\Arbeitsdateien\2018-09\Bilddateien\2018-09-SD-PP-Bild-Balken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7" r="3084"/>
          <a:stretch/>
        </p:blipFill>
        <p:spPr bwMode="auto">
          <a:xfrm>
            <a:off x="-255722" y="3714750"/>
            <a:ext cx="9399722" cy="60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29.09.2020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 err="1">
                <a:solidFill>
                  <a:schemeClr val="tx1"/>
                </a:solidFill>
              </a:rPr>
              <a:t>slide</a:t>
            </a:r>
            <a:r>
              <a:rPr lang="de-DE" sz="1000" b="0" dirty="0">
                <a:solidFill>
                  <a:schemeClr val="tx1"/>
                </a:solidFill>
              </a:rPr>
              <a:t>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Full Service provider for professional 4K-, 3D- and VR hardware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516216" y="484162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39A545C-881D-4750-9851-342B4D16929A}" type="datetimeFigureOut">
              <a:rPr lang="de-DE" sz="1000" smtClean="0">
                <a:solidFill>
                  <a:schemeClr val="tx1"/>
                </a:solidFill>
              </a:rPr>
              <a:pPr algn="r"/>
              <a:t>29.09.2020</a:t>
            </a:fld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de-DE" sz="1000" b="0" smtClean="0">
                <a:solidFill>
                  <a:schemeClr val="tx1"/>
                </a:solidFill>
              </a:rPr>
              <a:pPr algn="r"/>
              <a:t>‹Nr.›</a:t>
            </a:fld>
            <a:endParaRPr lang="de-DE" sz="1000" b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2" y="4873803"/>
            <a:ext cx="1302976" cy="2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1547664" y="48288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solidFill>
                  <a:schemeClr val="tx1"/>
                </a:solidFill>
              </a:rPr>
              <a:t>The Reference for 3D-Stereo Monitors</a:t>
            </a:r>
            <a:endParaRPr lang="de-DE" sz="1200" b="0" dirty="0">
              <a:solidFill>
                <a:schemeClr val="tx1"/>
              </a:solidFill>
            </a:endParaRPr>
          </a:p>
        </p:txBody>
      </p:sp>
      <p:pic>
        <p:nvPicPr>
          <p:cNvPr id="12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19" y="-101561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403648" y="627534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9" Type="http://schemas.openxmlformats.org/officeDocument/2006/relationships/image" Target="../media/image127.png"/><Relationship Id="rId21" Type="http://schemas.openxmlformats.org/officeDocument/2006/relationships/image" Target="../media/image109.png"/><Relationship Id="rId34" Type="http://schemas.openxmlformats.org/officeDocument/2006/relationships/image" Target="../media/image122.png"/><Relationship Id="rId42" Type="http://schemas.openxmlformats.org/officeDocument/2006/relationships/image" Target="../media/image130.png"/><Relationship Id="rId47" Type="http://schemas.openxmlformats.org/officeDocument/2006/relationships/image" Target="../media/image135.png"/><Relationship Id="rId50" Type="http://schemas.openxmlformats.org/officeDocument/2006/relationships/image" Target="../media/image138.png"/><Relationship Id="rId55" Type="http://schemas.openxmlformats.org/officeDocument/2006/relationships/image" Target="../media/image143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41" Type="http://schemas.openxmlformats.org/officeDocument/2006/relationships/image" Target="../media/image129.png"/><Relationship Id="rId54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3" Type="http://schemas.openxmlformats.org/officeDocument/2006/relationships/image" Target="../media/image141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52" Type="http://schemas.openxmlformats.org/officeDocument/2006/relationships/image" Target="../media/image140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png"/><Relationship Id="rId56" Type="http://schemas.openxmlformats.org/officeDocument/2006/relationships/image" Target="../media/image144.png"/><Relationship Id="rId8" Type="http://schemas.openxmlformats.org/officeDocument/2006/relationships/image" Target="../media/image96.png"/><Relationship Id="rId51" Type="http://schemas.openxmlformats.org/officeDocument/2006/relationships/image" Target="../media/image139.png"/><Relationship Id="rId3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0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jpe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13"/>
          <p:cNvCxnSpPr/>
          <p:nvPr/>
        </p:nvCxnSpPr>
        <p:spPr>
          <a:xfrm flipH="1">
            <a:off x="621951" y="1436630"/>
            <a:ext cx="2008" cy="2729912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&amp; Benefits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9376" y="822886"/>
            <a:ext cx="5688632" cy="328102"/>
          </a:xfrm>
        </p:spPr>
        <p:txBody>
          <a:bodyPr/>
          <a:lstStyle/>
          <a:p>
            <a:r>
              <a:rPr lang="en-US" b="0" dirty="0"/>
              <a:t>Choose the reference in stereo visualization!</a:t>
            </a:r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916359" y="1188720"/>
            <a:ext cx="4104456" cy="3384376"/>
          </a:xfrm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</a:rPr>
              <a:t>Passive-stereo </a:t>
            </a:r>
            <a:r>
              <a:rPr lang="en-US" sz="1000" dirty="0">
                <a:solidFill>
                  <a:schemeClr val="tx1"/>
                </a:solidFill>
              </a:rPr>
              <a:t>displays with dual screens are proven to be the best stereo desktop solution of all systems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3D PluraVIEW users can work relaxed in a normal office environment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due to the </a:t>
            </a:r>
            <a:r>
              <a:rPr lang="en-US" sz="1000" b="1" dirty="0">
                <a:solidFill>
                  <a:schemeClr val="tx1"/>
                </a:solidFill>
              </a:rPr>
              <a:t>high image brightness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The flicker-free 3D-stereo display with up to 4K resolution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substantially increases user </a:t>
            </a:r>
            <a:r>
              <a:rPr lang="en-US" sz="1000" b="1" dirty="0">
                <a:solidFill>
                  <a:schemeClr val="tx1"/>
                </a:solidFill>
              </a:rPr>
              <a:t>motivation and productivity</a:t>
            </a:r>
            <a:endParaRPr lang="de-DE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Many users have </a:t>
            </a:r>
            <a:r>
              <a:rPr lang="en-US" sz="1000" b="1" dirty="0">
                <a:solidFill>
                  <a:schemeClr val="tx1"/>
                </a:solidFill>
              </a:rPr>
              <a:t>long-term experience </a:t>
            </a:r>
            <a:r>
              <a:rPr lang="en-US" sz="1000" dirty="0">
                <a:solidFill>
                  <a:schemeClr val="tx1"/>
                </a:solidFill>
              </a:rPr>
              <a:t>with PLANAR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</a:rPr>
              <a:t>PluraView stereo monitors since 2005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The 3D PluraView models with up to 4K resolution per screen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enable </a:t>
            </a:r>
            <a:r>
              <a:rPr lang="en-US" sz="1000" b="1" dirty="0">
                <a:solidFill>
                  <a:schemeClr val="tx1"/>
                </a:solidFill>
              </a:rPr>
              <a:t>new functionalities</a:t>
            </a:r>
            <a:r>
              <a:rPr lang="en-US" sz="1000" dirty="0">
                <a:solidFill>
                  <a:schemeClr val="tx1"/>
                </a:solidFill>
              </a:rPr>
              <a:t> in </a:t>
            </a:r>
            <a:r>
              <a:rPr lang="en-US" sz="1000" b="1" dirty="0">
                <a:solidFill>
                  <a:schemeClr val="tx1"/>
                </a:solidFill>
              </a:rPr>
              <a:t>BIM, LiDAR </a:t>
            </a:r>
            <a:r>
              <a:rPr lang="en-US" sz="1000" dirty="0">
                <a:solidFill>
                  <a:schemeClr val="tx1"/>
                </a:solidFill>
              </a:rPr>
              <a:t>and </a:t>
            </a:r>
            <a:r>
              <a:rPr lang="en-US" sz="1000" b="1" dirty="0">
                <a:solidFill>
                  <a:schemeClr val="tx1"/>
                </a:solidFill>
              </a:rPr>
              <a:t>Medical applications</a:t>
            </a:r>
            <a:br>
              <a:rPr lang="en-US" sz="1000" dirty="0">
                <a:solidFill>
                  <a:schemeClr val="tx1"/>
                </a:solidFill>
              </a:rPr>
            </a:br>
            <a:endParaRPr lang="de-DE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rgbClr val="FF0000"/>
                </a:solidFill>
              </a:rPr>
              <a:t>NEW!</a:t>
            </a:r>
            <a:r>
              <a:rPr lang="en-US" sz="1000" b="1" dirty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The </a:t>
            </a:r>
            <a:r>
              <a:rPr lang="en-US" sz="1000" b="1" dirty="0">
                <a:solidFill>
                  <a:schemeClr val="tx1"/>
                </a:solidFill>
              </a:rPr>
              <a:t>VR PluraView </a:t>
            </a:r>
            <a:r>
              <a:rPr lang="en-US" sz="1000" dirty="0">
                <a:solidFill>
                  <a:schemeClr val="tx1"/>
                </a:solidFill>
              </a:rPr>
              <a:t>with Head &amp; Object Tracking as a professional addition to Head-Mounted Devices</a:t>
            </a:r>
            <a:br>
              <a:rPr lang="en-US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13476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188412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2" y="239858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29260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1" y="341069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-342701"/>
            <a:ext cx="514806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90901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1 Kunden\Schneider Digital\9 Bild-Archiv\Produkte\Monitore\3D Monitore\3D-Pluraview VR\Arbeitsdateien\SD-3D-PluraView-VR-3D-Maus-Polo-3D-VR-pp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08" y="1124385"/>
            <a:ext cx="6503992" cy="36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VR PluraView 4K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0040" y="914400"/>
            <a:ext cx="6264696" cy="119160"/>
          </a:xfrm>
        </p:spPr>
        <p:txBody>
          <a:bodyPr/>
          <a:lstStyle/>
          <a:p>
            <a:r>
              <a:rPr lang="en-US" b="0" dirty="0"/>
              <a:t>Multi-User interaction during VR Team-Meetings</a:t>
            </a:r>
          </a:p>
        </p:txBody>
      </p:sp>
      <p:sp>
        <p:nvSpPr>
          <p:cNvPr id="11" name="Inhaltsplatzhalter 9"/>
          <p:cNvSpPr>
            <a:spLocks noGrp="1"/>
          </p:cNvSpPr>
          <p:nvPr>
            <p:ph sz="half" idx="1"/>
          </p:nvPr>
        </p:nvSpPr>
        <p:spPr>
          <a:xfrm>
            <a:off x="862450" y="1059582"/>
            <a:ext cx="4104456" cy="295232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</a:rPr>
              <a:t>Head &amp; data glove tracking </a:t>
            </a:r>
            <a:r>
              <a:rPr lang="en-US" sz="1000" dirty="0">
                <a:solidFill>
                  <a:schemeClr val="tx1"/>
                </a:solidFill>
              </a:rPr>
              <a:t>for an intuitive VR experience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Object manipulation with </a:t>
            </a:r>
            <a:r>
              <a:rPr lang="en-US" sz="1000" b="1" dirty="0">
                <a:solidFill>
                  <a:schemeClr val="tx1"/>
                </a:solidFill>
              </a:rPr>
              <a:t>spheres and pens</a:t>
            </a:r>
          </a:p>
          <a:p>
            <a:pPr marL="0" indent="0">
              <a:buNone/>
            </a:pP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Absolutely flicker-free for fatigue-free interaction</a:t>
            </a:r>
            <a:br>
              <a:rPr lang="de-DE" sz="1000" dirty="0">
                <a:solidFill>
                  <a:schemeClr val="tx1"/>
                </a:solidFill>
              </a:rPr>
            </a:b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</a:rPr>
              <a:t>Maximum brightness </a:t>
            </a:r>
            <a:r>
              <a:rPr lang="en-US" sz="1000" dirty="0">
                <a:solidFill>
                  <a:schemeClr val="tx1"/>
                </a:solidFill>
              </a:rPr>
              <a:t>for normal office environments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Complement the use of Head-Mounted Devices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36" y="128016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13" y="18288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137" y="292608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382" y="347472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313" y="23774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4K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60248"/>
            <a:ext cx="82787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3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64008"/>
            <a:ext cx="822960" cy="8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VR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64008"/>
            <a:ext cx="822960" cy="8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Examples &amp; References</a:t>
            </a:r>
          </a:p>
        </p:txBody>
      </p:sp>
      <p:pic>
        <p:nvPicPr>
          <p:cNvPr id="6147" name="Picture 3" descr="O:\1 Kunden\Schneider Digital\6 Printmedien Werbemittel\Präsentationen\3D PluraView Präsentation\Arbeitsdateien\Bilddateien\2018-05-SD-PP-Bild-Anwendungsbeispie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9"/>
          <a:stretch/>
        </p:blipFill>
        <p:spPr bwMode="auto">
          <a:xfrm>
            <a:off x="503843" y="920892"/>
            <a:ext cx="2376264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:\1 Kunden\Schneider Digital\6 Printmedien Werbemittel\Präsentationen\3D PluraView Präsentation\Arbeitsdateien\Bilddateien\2018-05-SD-PP-Bild-Anwendungsbeispiel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/>
          <a:stretch/>
        </p:blipFill>
        <p:spPr bwMode="auto">
          <a:xfrm>
            <a:off x="3383950" y="917469"/>
            <a:ext cx="237446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O:\1 Kunden\Schneider Digital\6 Printmedien Werbemittel\Präsentationen\3D PluraView Präsentation\Arbeitsdateien\Bilddateien\2018-05-SD-PP-Bild-Anwendungsbeispiel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8"/>
          <a:stretch/>
        </p:blipFill>
        <p:spPr bwMode="auto">
          <a:xfrm>
            <a:off x="6262261" y="917468"/>
            <a:ext cx="2377896" cy="17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:\1 Kunden\Schneider Digital\6 Printmedien Werbemittel\Präsentationen\3D PluraView Präsentation\Arbeitsdateien\Bilddateien\2018-05-SD-PP-Bild-Anwendungsbeispiele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5"/>
          <a:stretch/>
        </p:blipFill>
        <p:spPr bwMode="auto">
          <a:xfrm>
            <a:off x="3388882" y="2855335"/>
            <a:ext cx="2364758" cy="17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O:\1 Kunden\Schneider Digital\6 Printmedien Werbemittel\Präsentationen\3D PluraView Präsentation\Arbeitsdateien\Bilddateien\2018-05-SD-PP-Bild-Anwendungsbeispiele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/>
          <a:stretch/>
        </p:blipFill>
        <p:spPr bwMode="auto">
          <a:xfrm>
            <a:off x="6260689" y="2868552"/>
            <a:ext cx="2376264" cy="17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:\1 Kunden\Schneider Digital\6 Printmedien Werbemittel\Präsentationen\3D PluraView Präsentation\Arbeitsdateien\Bilddateien\2018-05-SD-PP-Bild-Anwendungsbeispiele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3"/>
          <a:stretch/>
        </p:blipFill>
        <p:spPr bwMode="auto">
          <a:xfrm>
            <a:off x="507049" y="2858183"/>
            <a:ext cx="2374784" cy="17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475656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RhinoTerrain</a:t>
            </a:r>
            <a:r>
              <a:rPr lang="en-US" sz="1000" dirty="0"/>
              <a:t> </a:t>
            </a:r>
            <a:r>
              <a:rPr lang="en-US" sz="1000" dirty="0" err="1"/>
              <a:t>RhinoCity</a:t>
            </a:r>
            <a:endParaRPr lang="en-US" sz="1000" dirty="0"/>
          </a:p>
        </p:txBody>
      </p:sp>
      <p:sp>
        <p:nvSpPr>
          <p:cNvPr id="22" name="Rechteck 21"/>
          <p:cNvSpPr/>
          <p:nvPr/>
        </p:nvSpPr>
        <p:spPr>
          <a:xfrm>
            <a:off x="4353157" y="2604035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Trimble </a:t>
            </a:r>
            <a:r>
              <a:rPr lang="en-US" sz="1000" dirty="0" err="1"/>
              <a:t>DTMaster</a:t>
            </a:r>
            <a:r>
              <a:rPr lang="en-US" sz="1000" dirty="0"/>
              <a:t> </a:t>
            </a:r>
          </a:p>
        </p:txBody>
      </p:sp>
      <p:sp>
        <p:nvSpPr>
          <p:cNvPr id="24" name="Rechteck 23"/>
          <p:cNvSpPr/>
          <p:nvPr/>
        </p:nvSpPr>
        <p:spPr>
          <a:xfrm>
            <a:off x="6875453" y="2604035"/>
            <a:ext cx="1834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Terrasolid</a:t>
            </a:r>
            <a:r>
              <a:rPr lang="en-US" sz="1000" dirty="0"/>
              <a:t> </a:t>
            </a:r>
            <a:r>
              <a:rPr lang="en-US" sz="1000" dirty="0" err="1"/>
              <a:t>TerraStereo</a:t>
            </a:r>
            <a:endParaRPr lang="en-US" sz="1000" dirty="0"/>
          </a:p>
        </p:txBody>
      </p:sp>
      <p:sp>
        <p:nvSpPr>
          <p:cNvPr id="26" name="Rechteck 25"/>
          <p:cNvSpPr/>
          <p:nvPr/>
        </p:nvSpPr>
        <p:spPr>
          <a:xfrm>
            <a:off x="7164288" y="4546489"/>
            <a:ext cx="1535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Leica Geosystems </a:t>
            </a:r>
            <a:r>
              <a:rPr lang="en-US" sz="1000" dirty="0" err="1"/>
              <a:t>HxMap</a:t>
            </a:r>
            <a:endParaRPr lang="en-US" sz="1000" dirty="0"/>
          </a:p>
        </p:txBody>
      </p:sp>
      <p:sp>
        <p:nvSpPr>
          <p:cNvPr id="29" name="Rechteck 28"/>
          <p:cNvSpPr/>
          <p:nvPr/>
        </p:nvSpPr>
        <p:spPr>
          <a:xfrm>
            <a:off x="3622632" y="4546489"/>
            <a:ext cx="21941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DAT/EM Summit Evolution</a:t>
            </a:r>
          </a:p>
        </p:txBody>
      </p:sp>
      <p:sp>
        <p:nvSpPr>
          <p:cNvPr id="31" name="Rechteck 30"/>
          <p:cNvSpPr/>
          <p:nvPr/>
        </p:nvSpPr>
        <p:spPr>
          <a:xfrm>
            <a:off x="1472720" y="4546489"/>
            <a:ext cx="14756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esri</a:t>
            </a:r>
            <a:r>
              <a:rPr lang="en-US" sz="1000" dirty="0"/>
              <a:t> ArcGIS Pro</a:t>
            </a:r>
          </a:p>
        </p:txBody>
      </p:sp>
    </p:spTree>
    <p:extLst>
      <p:ext uri="{BB962C8B-B14F-4D97-AF65-F5344CB8AC3E}">
        <p14:creationId xmlns:p14="http://schemas.microsoft.com/office/powerpoint/2010/main" val="10707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 r="5278" b="3993"/>
          <a:stretch/>
        </p:blipFill>
        <p:spPr bwMode="auto">
          <a:xfrm>
            <a:off x="2771800" y="843558"/>
            <a:ext cx="436967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6876256" y="2566019"/>
            <a:ext cx="1944216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6 Printmedien Werbemittel\Präsentationen\3D PluraView Präsentation\Arbeitsdateien\Bilddateien\2018-05-SD-PP-Bild-3D-Maus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2" b="21790"/>
          <a:stretch/>
        </p:blipFill>
        <p:spPr bwMode="auto">
          <a:xfrm>
            <a:off x="107504" y="2139702"/>
            <a:ext cx="2623712" cy="12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For GIS and Photogrammetry </a:t>
            </a:r>
            <a:r>
              <a:rPr lang="en-US" b="0" u="sng" dirty="0"/>
              <a:t>data capture</a:t>
            </a:r>
          </a:p>
        </p:txBody>
      </p:sp>
      <p:pic>
        <p:nvPicPr>
          <p:cNvPr id="14" name="Picture 2" descr="O:\1 Kunden\Schneider Digital\6 Printmedien Werbemittel\Präsentationen\3D PluraView Präsentation\Arbeitsdateien\Bilddateien\2018-05-SD-PP-Bild-3D-Maus-Logo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22"/>
            <a:ext cx="14401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:\1 Kunden\Schneider Digital\6 Printmedien Werbemittel\Präsentationen\3D PluraView Präsentation\Arbeitsdateien\Bilddateien\2018-05-SD-PP-Bild-3D-Maus-Logo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4" y="987574"/>
            <a:ext cx="1863824" cy="8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b="22550"/>
          <a:stretch/>
        </p:blipFill>
        <p:spPr bwMode="auto">
          <a:xfrm>
            <a:off x="6963838" y="1552506"/>
            <a:ext cx="2000650" cy="10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6992055" y="3632893"/>
            <a:ext cx="1944216" cy="11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1 Kunden\Schneider Digital\6 Printmedien Werbemittel\Präsentationen\3D PluraView Präsentation\Arbeitsdateien\2018-09\Bilddateien\2018-09-SD-PP-Bild--Maus-neu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29643"/>
          <a:stretch/>
        </p:blipFill>
        <p:spPr bwMode="auto">
          <a:xfrm rot="356571">
            <a:off x="-57342" y="3351017"/>
            <a:ext cx="2851402" cy="11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4" b="8013"/>
          <a:stretch/>
        </p:blipFill>
        <p:spPr bwMode="auto">
          <a:xfrm>
            <a:off x="0" y="1295400"/>
            <a:ext cx="9155111" cy="35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Bilddateien\2018-05-SD-PP-Bild-3D-Maus-Logo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19" y="816388"/>
            <a:ext cx="2868588" cy="12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Solutions – </a:t>
            </a:r>
            <a:r>
              <a:rPr lang="en-US" b="0" dirty="0"/>
              <a:t>3D Controllers</a:t>
            </a:r>
            <a:br>
              <a:rPr lang="en-US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3D controllers for </a:t>
            </a:r>
            <a:r>
              <a:rPr lang="en-US" b="0" u="sng" dirty="0"/>
              <a:t>navigation</a:t>
            </a:r>
            <a:r>
              <a:rPr lang="en-US" b="0" dirty="0"/>
              <a:t> in </a:t>
            </a:r>
            <a:r>
              <a:rPr lang="en-US" b="0" dirty="0" err="1"/>
              <a:t>CAx</a:t>
            </a:r>
            <a:r>
              <a:rPr lang="en-US" b="0" dirty="0"/>
              <a:t> and simulation environments</a:t>
            </a:r>
          </a:p>
        </p:txBody>
      </p:sp>
      <p:pic>
        <p:nvPicPr>
          <p:cNvPr id="1027" name="Picture 3" descr="O:\1 Kunden\Schneider Digital\6 Printmedien Werbemittel\Präsentationen\3D PluraView Präsentation\Arbeitsdateien\Bilddateien\2018-05-SD-PP-Bild-3D-Maus-Logo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40" y="1621858"/>
            <a:ext cx="2468446" cy="10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539552" y="1093614"/>
            <a:ext cx="6088583" cy="33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69501"/>
          <a:stretch/>
        </p:blipFill>
        <p:spPr bwMode="auto">
          <a:xfrm>
            <a:off x="-1744414" y="4538169"/>
            <a:ext cx="2366119" cy="2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0" b="18096"/>
          <a:stretch/>
        </p:blipFill>
        <p:spPr bwMode="auto">
          <a:xfrm>
            <a:off x="899592" y="1295400"/>
            <a:ext cx="7660209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High-end graphic cards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6768752" cy="328102"/>
          </a:xfrm>
        </p:spPr>
        <p:txBody>
          <a:bodyPr/>
          <a:lstStyle/>
          <a:p>
            <a:r>
              <a:rPr lang="en-US" b="0" dirty="0"/>
              <a:t>AMD </a:t>
            </a:r>
            <a:r>
              <a:rPr lang="en-US" b="0" dirty="0" err="1"/>
              <a:t>RadeonPRO</a:t>
            </a:r>
            <a:r>
              <a:rPr lang="en-US" b="0" dirty="0"/>
              <a:t> &amp; NVIDIA Quadro for quad-buffered stereo </a:t>
            </a:r>
          </a:p>
        </p:txBody>
      </p:sp>
      <p:pic>
        <p:nvPicPr>
          <p:cNvPr id="3074" name="Picture 2" descr="O:\1 Kunden\Schneider Digital\6 Printmedien Werbemittel\Präsentationen\3D PluraView Präsentation\Arbeitsdateien\Bilddateien\2018-05-SD-PP-Logo-Grafikkart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04" y="257175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9" b="26529"/>
          <a:stretch/>
        </p:blipFill>
        <p:spPr bwMode="auto">
          <a:xfrm>
            <a:off x="8068457" y="3407265"/>
            <a:ext cx="824023" cy="3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15" y="2315765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5" y="2931790"/>
            <a:ext cx="824023" cy="8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O:\1 Kunden\Schneider Digital\6 Printmedien Werbemittel\Präsentationen\3D PluraView Präsentation\Arbeitsdateien\Bilddateien\2018-05-SD-PP-Bild-Grafikkarte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13098" b="9980"/>
          <a:stretch/>
        </p:blipFill>
        <p:spPr bwMode="auto">
          <a:xfrm>
            <a:off x="6410300" y="1357588"/>
            <a:ext cx="2149501" cy="17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1 Kunden\Schneider Digital\6 Printmedien Werbemittel\Präsentationen\3D PluraView Präsentation\Arbeitsdateien\2018-09\Bilddateien\2018-09-SD-PP-Bild-3-Grafikkart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552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1 Kunden\Schneider Digital\6 Printmedien Werbemittel\Präsentationen\3D PluraView Präsentation\Arbeitsdateien\2018-09\Bilddateien\2018-09-SD-PP-Bild-Logo-VR-Read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41" y="3395773"/>
            <a:ext cx="1294334" cy="12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1 Kunden\Schneider Digital\6 Printmedien Werbemittel\Präsentationen\3D PluraView Präsentation\Arbeitsdateien\2018-09\Bilddateien\2018-09-SD-PP-Bild-Logo-VR-nvidi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81" y="3452253"/>
            <a:ext cx="1181374" cy="11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:\1 Kunden\Schneider Digital\6 Printmedien Werbemittel\Präsentationen\3D PluraView Präsentation\Arbeitsdateien\2018-09\Bilddateien\2018-09-SD-PP-Bild-Logo-quadr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469"/>
            <a:ext cx="2492685" cy="24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5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Schneider-Digital, the full-service solution provider for…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… for professional 4K, 3D and VR hardware</a:t>
            </a:r>
            <a:endParaRPr lang="de-DE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3" b="8355"/>
          <a:stretch/>
        </p:blipFill>
        <p:spPr bwMode="auto">
          <a:xfrm>
            <a:off x="467544" y="881226"/>
            <a:ext cx="8676456" cy="39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Performance-Workstations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560840" cy="328102"/>
          </a:xfrm>
        </p:spPr>
        <p:txBody>
          <a:bodyPr/>
          <a:lstStyle/>
          <a:p>
            <a:r>
              <a:rPr lang="en-US" b="0" dirty="0"/>
              <a:t>High-End Workstation-Solutions for professional environments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660776" y="1028700"/>
            <a:ext cx="4267200" cy="37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932040" y="1123988"/>
            <a:ext cx="3960440" cy="3600400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Latest Intel Xeon, AMD EPYC or AMD Ryzen,             AMD </a:t>
            </a:r>
            <a:r>
              <a:rPr lang="en-US" dirty="0" err="1">
                <a:solidFill>
                  <a:schemeClr val="tx1"/>
                </a:solidFill>
              </a:rPr>
              <a:t>ThreadRipper</a:t>
            </a:r>
            <a:r>
              <a:rPr lang="en-US" dirty="0">
                <a:solidFill>
                  <a:schemeClr val="tx1"/>
                </a:solidFill>
              </a:rPr>
              <a:t> processor technology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High-speed processors (up to 2x 28 cores on Intel platform, up to 2x 32 cores on AMD EPYC)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4 TB fast DDR-4 ECC memory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four high-end graphics cards for CUDA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OpenCL applications in a workstation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 performance RAID with up to 12 </a:t>
            </a:r>
            <a:r>
              <a:rPr lang="en-US" dirty="0" err="1">
                <a:solidFill>
                  <a:schemeClr val="tx1"/>
                </a:solidFill>
              </a:rPr>
              <a:t>Gbps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Transfer rate (SAS 3.0 technology) on request also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lightning-fast SSD (Solid State Disks)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up to 10 TB of disk space per unit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Optionally - ultra-fast 10 </a:t>
            </a:r>
            <a:r>
              <a:rPr lang="en-US" dirty="0" err="1">
                <a:solidFill>
                  <a:schemeClr val="tx1"/>
                </a:solidFill>
              </a:rPr>
              <a:t>GBit</a:t>
            </a:r>
            <a:r>
              <a:rPr lang="en-US" dirty="0">
                <a:solidFill>
                  <a:schemeClr val="tx1"/>
                </a:solidFill>
              </a:rPr>
              <a:t> LAN for connection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file servers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quality for all components 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Offer includes server and cluster solutions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4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:\1 Kunden\Schneider Digital\9 Bild-Archiv\Logos\Referenzen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817666"/>
            <a:ext cx="5521325" cy="38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3659" y="4280638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86“ 3D-Stereo Touchscreen (UHD, 4K)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5184654" y="919163"/>
            <a:ext cx="2987797" cy="29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9"/>
          <p:cNvSpPr txBox="1">
            <a:spLocks/>
          </p:cNvSpPr>
          <p:nvPr/>
        </p:nvSpPr>
        <p:spPr>
          <a:xfrm>
            <a:off x="5455918" y="619152"/>
            <a:ext cx="3292795" cy="36004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Application areas: 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Conference rooms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Events &amp; Trainings</a:t>
            </a: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Hardware requirements:</a:t>
            </a: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Same as for the 3D </a:t>
            </a:r>
            <a:r>
              <a:rPr lang="en-US" dirty="0" err="1">
                <a:solidFill>
                  <a:schemeClr val="tx1"/>
                </a:solidFill>
              </a:rPr>
              <a:t>PluraViews</a:t>
            </a:r>
            <a:endParaRPr lang="en-US" dirty="0">
              <a:solidFill>
                <a:schemeClr val="tx1"/>
              </a:solidFill>
            </a:endParaRPr>
          </a:p>
          <a:p>
            <a:pPr>
              <a:buSzPct val="220000"/>
              <a:buFont typeface="Arial" panose="020B0604020202020204" pitchFamily="34" charset="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Only requires a single DP cable</a:t>
            </a:r>
          </a:p>
          <a:p>
            <a:pPr marL="0" indent="0">
              <a:buSzPct val="2200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SzPct val="220000"/>
              <a:buNone/>
            </a:pPr>
            <a:r>
              <a:rPr lang="en-US" b="1" dirty="0">
                <a:solidFill>
                  <a:schemeClr val="tx1"/>
                </a:solidFill>
              </a:rPr>
              <a:t>Software requirements: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Same as for the 3D PluraView</a:t>
            </a:r>
          </a:p>
        </p:txBody>
      </p:sp>
      <p:sp>
        <p:nvSpPr>
          <p:cNvPr id="18" name="Inhaltsplatzhalter 9"/>
          <p:cNvSpPr txBox="1">
            <a:spLocks/>
          </p:cNvSpPr>
          <p:nvPr/>
        </p:nvSpPr>
        <p:spPr>
          <a:xfrm>
            <a:off x="6877672" y="4080564"/>
            <a:ext cx="2215654" cy="6638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Line-polarized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UHD (3.840 x 2.160) @ 60Hz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7225" y="4280898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haltsplatzhalter 9"/>
          <p:cNvSpPr txBox="1">
            <a:spLocks/>
          </p:cNvSpPr>
          <p:nvPr/>
        </p:nvSpPr>
        <p:spPr>
          <a:xfrm>
            <a:off x="4958386" y="4080486"/>
            <a:ext cx="2215654" cy="6638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tx1"/>
                </a:solidFill>
              </a:rPr>
              <a:t>Passive 3D-Stereo und Tracking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tx1"/>
                </a:solidFill>
              </a:rPr>
              <a:t>32-point multi-touch system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1988" y="4456929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624" y="4461030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356" y="4278483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0250" y="4463379"/>
            <a:ext cx="119632" cy="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9"/>
          <p:cNvSpPr txBox="1">
            <a:spLocks/>
          </p:cNvSpPr>
          <p:nvPr/>
        </p:nvSpPr>
        <p:spPr>
          <a:xfrm>
            <a:off x="3786810" y="4079582"/>
            <a:ext cx="2215654" cy="6638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tx1"/>
                </a:solidFill>
              </a:rPr>
              <a:t>86“ LCD-Display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>
                <a:solidFill>
                  <a:schemeClr val="tx1"/>
                </a:solidFill>
              </a:rPr>
              <a:t>Size 2m x 1.15m</a:t>
            </a:r>
          </a:p>
        </p:txBody>
      </p:sp>
    </p:spTree>
    <p:extLst>
      <p:ext uri="{BB962C8B-B14F-4D97-AF65-F5344CB8AC3E}">
        <p14:creationId xmlns:p14="http://schemas.microsoft.com/office/powerpoint/2010/main" val="16906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smart VR wall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for large-format, high-resolution 3D-stereo</a:t>
            </a:r>
            <a:endParaRPr lang="de-DE" b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57703" r="16817" b="10135"/>
          <a:stretch/>
        </p:blipFill>
        <p:spPr bwMode="auto">
          <a:xfrm>
            <a:off x="3923928" y="1212785"/>
            <a:ext cx="4248472" cy="20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 bwMode="auto">
          <a:xfrm>
            <a:off x="-252536" y="1212784"/>
            <a:ext cx="4674468" cy="38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O:\1 Kunden\Schneider Digital\6 Printmedien Werbemittel\Präsentationen\3D PluraView Präsentation\Arbeitsdateien\2018-09\Bilddateien\2018-09-SD-PP-Bild-VR-Wall-butt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4" b="35584"/>
          <a:stretch/>
        </p:blipFill>
        <p:spPr bwMode="auto">
          <a:xfrm>
            <a:off x="3933676" y="3363838"/>
            <a:ext cx="3555969" cy="8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9"/>
          <p:cNvSpPr>
            <a:spLocks noGrp="1"/>
          </p:cNvSpPr>
          <p:nvPr>
            <p:ph sz="half" idx="1"/>
          </p:nvPr>
        </p:nvSpPr>
        <p:spPr>
          <a:xfrm>
            <a:off x="4211960" y="627534"/>
            <a:ext cx="4104456" cy="3384376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Cutting-edge laser projection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a service life of more than 10 years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brightness, six 4,000 ANSI lumen projectors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120 Hz technology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Full 4K resolution even in 3D stereo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Integrated wireless media control</a:t>
            </a: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Freestanding construction, only 70cm depth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850" y="843559"/>
            <a:ext cx="4085984" cy="40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 Digital – </a:t>
            </a:r>
            <a:r>
              <a:rPr lang="en-US" b="0" dirty="0"/>
              <a:t>25 years of professional hardware experience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pic>
        <p:nvPicPr>
          <p:cNvPr id="3075" name="Picture 3" descr="O:\1 Kunden\Schneider Digital\9 Bild-Archiv\Logos\Logos Schneider Digital\Schneider-Digital-Signet-S\schneider-digital-si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16" y="1059909"/>
            <a:ext cx="4503034" cy="34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268412" y="1254030"/>
            <a:ext cx="2799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Full-Service provider </a:t>
            </a:r>
            <a:br>
              <a:rPr lang="en-US" sz="1400" dirty="0"/>
            </a:br>
            <a:r>
              <a:rPr lang="en-US" sz="1400" dirty="0"/>
              <a:t>for professional 4K / 8K </a:t>
            </a:r>
            <a:br>
              <a:rPr lang="en-US" sz="1400" dirty="0"/>
            </a:br>
            <a:r>
              <a:rPr lang="en-US" sz="1400" dirty="0"/>
              <a:t>3D- and VR-Hardware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68412" y="3744469"/>
            <a:ext cx="2689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Integrator for multi-monitor display walls und VR rooms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288723" y="2022380"/>
            <a:ext cx="2799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than 25 years of experience</a:t>
            </a:r>
            <a:br>
              <a:rPr lang="en-US" sz="1400" dirty="0"/>
            </a:br>
            <a:r>
              <a:rPr lang="en-US" sz="1400" dirty="0"/>
              <a:t>in graphics- und high-performance-hardware solutions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56549" y="2806605"/>
            <a:ext cx="2692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than 15 years of experience with 3D-stereoscopic monitors  and desktop VR systems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0215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223730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690" y="38470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7461A0-3335-45A2-BE9B-E84E2260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15" y="14689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5C752-37AF-428C-9207-811F63EF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7661" y="3175937"/>
            <a:ext cx="1228678" cy="12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192260"/>
            <a:ext cx="1362075" cy="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314699"/>
            <a:ext cx="1195387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– </a:t>
            </a:r>
            <a:r>
              <a:rPr lang="en-US" b="0" dirty="0"/>
              <a:t>Software &amp; Partners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en-US" sz="1200" b="0" dirty="0"/>
              <a:t>Some supported software applications</a:t>
            </a:r>
          </a:p>
        </p:txBody>
      </p: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14859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76363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5212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88642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906040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39089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 Zephyr          STK             </a:t>
            </a:r>
            <a:r>
              <a:rPr lang="de-DE" sz="1000" dirty="0" err="1"/>
              <a:t>Metashape</a:t>
            </a:r>
            <a:r>
              <a:rPr lang="de-DE" sz="1000" dirty="0"/>
              <a:t>         SOCET GXP v4.5           </a:t>
            </a:r>
            <a:r>
              <a:rPr lang="de-DE" sz="1000" dirty="0" err="1"/>
              <a:t>Softpltter</a:t>
            </a:r>
            <a:r>
              <a:rPr lang="de-DE" sz="1000" dirty="0"/>
              <a:t>/KDSP       </a:t>
            </a:r>
            <a:r>
              <a:rPr lang="de-DE" sz="1000" dirty="0" err="1"/>
              <a:t>Sci</a:t>
            </a:r>
            <a:r>
              <a:rPr lang="de-DE" sz="1000" dirty="0"/>
              <a:t>-X       </a:t>
            </a:r>
            <a:r>
              <a:rPr lang="de-DE" sz="1000" dirty="0" err="1"/>
              <a:t>Summit</a:t>
            </a:r>
            <a:r>
              <a:rPr lang="de-DE" sz="1000" dirty="0"/>
              <a:t> Evolution        ESPA 3D                  </a:t>
            </a:r>
            <a:r>
              <a:rPr lang="de-DE" sz="1000" dirty="0" err="1"/>
              <a:t>PyMOL</a:t>
            </a:r>
            <a:r>
              <a:rPr lang="de-DE" sz="1000" dirty="0"/>
              <a:t>               </a:t>
            </a:r>
            <a:r>
              <a:rPr lang="de-DE" sz="1000" dirty="0" err="1"/>
              <a:t>sView</a:t>
            </a:r>
            <a:endParaRPr lang="de-DE" sz="1000" dirty="0"/>
          </a:p>
          <a:p>
            <a:r>
              <a:rPr lang="de-DE" sz="1000" dirty="0"/>
              <a:t> </a:t>
            </a:r>
          </a:p>
        </p:txBody>
      </p:sp>
      <p:sp>
        <p:nvSpPr>
          <p:cNvPr id="3" name="Rechteck 2"/>
          <p:cNvSpPr/>
          <p:nvPr/>
        </p:nvSpPr>
        <p:spPr>
          <a:xfrm>
            <a:off x="306154" y="1050056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28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4072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868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22" y="1198685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0642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1" y="3422157"/>
            <a:ext cx="894093" cy="2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0330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1398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O:\1 Kunden\Schneider Digital\9 Bild-Archiv\Logos\Referenzen\pms3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11710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8836"/>
            <a:ext cx="681307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6473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40580"/>
            <a:ext cx="1018090" cy="3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1439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8361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67544" y="1923678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Stereo Analyst         </a:t>
            </a:r>
            <a:r>
              <a:rPr lang="de-DE" sz="1000" dirty="0" err="1"/>
              <a:t>ArcGIS</a:t>
            </a:r>
            <a:r>
              <a:rPr lang="de-DE" sz="1000" dirty="0"/>
              <a:t> Pro               </a:t>
            </a:r>
            <a:r>
              <a:rPr lang="de-DE" sz="1000" dirty="0" err="1"/>
              <a:t>OSGeo</a:t>
            </a:r>
            <a:r>
              <a:rPr lang="de-DE" sz="1000" dirty="0"/>
              <a:t>            </a:t>
            </a:r>
            <a:r>
              <a:rPr lang="de-DE" sz="1000" dirty="0" err="1"/>
              <a:t>PurVIEW</a:t>
            </a:r>
            <a:r>
              <a:rPr lang="de-DE" sz="1000" dirty="0"/>
              <a:t>            Maya     </a:t>
            </a:r>
            <a:r>
              <a:rPr lang="de-DE" sz="1000" dirty="0" err="1"/>
              <a:t>MapInfo</a:t>
            </a:r>
            <a:r>
              <a:rPr lang="de-DE" sz="1000" dirty="0"/>
              <a:t>® </a:t>
            </a:r>
            <a:r>
              <a:rPr lang="de-DE" sz="1000" dirty="0" err="1"/>
              <a:t>Vertical</a:t>
            </a:r>
            <a:r>
              <a:rPr lang="de-DE" sz="1000" dirty="0"/>
              <a:t> Mapper™       </a:t>
            </a:r>
            <a:r>
              <a:rPr lang="de-DE" sz="1000" dirty="0" err="1"/>
              <a:t>TNTgis</a:t>
            </a:r>
            <a:r>
              <a:rPr lang="de-DE" sz="1000" dirty="0"/>
              <a:t>                 </a:t>
            </a:r>
            <a:r>
              <a:rPr lang="de-DE" sz="1000" dirty="0" err="1"/>
              <a:t>syngo.fourSight</a:t>
            </a:r>
            <a:r>
              <a:rPr lang="de-DE" sz="1000" dirty="0"/>
              <a:t>       EON Reality         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95093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1" y="228118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6" y="2499742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3DM Content Manager        Premiere Pro               Blender                   PMS3D                 </a:t>
            </a:r>
            <a:r>
              <a:rPr lang="de-DE" sz="1000" dirty="0" err="1"/>
              <a:t>Photomod</a:t>
            </a:r>
            <a:r>
              <a:rPr lang="de-DE" sz="1000" dirty="0"/>
              <a:t>             </a:t>
            </a:r>
            <a:r>
              <a:rPr lang="de-DE" sz="1000" dirty="0" err="1"/>
              <a:t>StereoGIS</a:t>
            </a:r>
            <a:r>
              <a:rPr lang="de-DE" sz="1000" dirty="0"/>
              <a:t> </a:t>
            </a:r>
            <a:r>
              <a:rPr lang="de-DE" sz="1000" dirty="0" err="1"/>
              <a:t>Spidar</a:t>
            </a:r>
            <a:r>
              <a:rPr lang="de-DE" sz="1000" dirty="0"/>
              <a:t>            </a:t>
            </a:r>
            <a:r>
              <a:rPr lang="de-DE" sz="1000" dirty="0" err="1"/>
              <a:t>JewelSuite</a:t>
            </a:r>
            <a:r>
              <a:rPr lang="de-DE" sz="1000" dirty="0"/>
              <a:t>             </a:t>
            </a:r>
            <a:r>
              <a:rPr lang="de-DE" sz="1000" dirty="0" err="1"/>
              <a:t>RiSCAN</a:t>
            </a:r>
            <a:r>
              <a:rPr lang="de-DE" sz="1000" dirty="0"/>
              <a:t> Pro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405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080419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   </a:t>
            </a:r>
            <a:r>
              <a:rPr lang="de-DE" sz="1000" dirty="0" err="1"/>
              <a:t>Inpho</a:t>
            </a:r>
            <a:r>
              <a:rPr lang="de-DE" sz="1000" dirty="0"/>
              <a:t>                </a:t>
            </a:r>
            <a:r>
              <a:rPr lang="de-DE" sz="1000" dirty="0" err="1"/>
              <a:t>KomVISH</a:t>
            </a:r>
            <a:r>
              <a:rPr lang="de-DE" sz="1000" dirty="0"/>
              <a:t>            </a:t>
            </a:r>
            <a:r>
              <a:rPr lang="de-DE" sz="1000" dirty="0" err="1"/>
              <a:t>sure</a:t>
            </a:r>
            <a:r>
              <a:rPr lang="de-DE" sz="1000" dirty="0"/>
              <a:t> </a:t>
            </a:r>
            <a:r>
              <a:rPr lang="de-DE" sz="1000" dirty="0" err="1"/>
              <a:t>aerial</a:t>
            </a:r>
            <a:r>
              <a:rPr lang="de-DE" sz="1000" dirty="0"/>
              <a:t> / Pro              Go2VR / D2P                  </a:t>
            </a:r>
            <a:r>
              <a:rPr lang="de-DE" sz="1000" dirty="0" err="1"/>
              <a:t>Photosoft</a:t>
            </a:r>
            <a:r>
              <a:rPr lang="de-DE" sz="1000" dirty="0"/>
              <a:t>            </a:t>
            </a:r>
            <a:r>
              <a:rPr lang="de-DE" sz="1000" dirty="0" err="1"/>
              <a:t>GoCAD</a:t>
            </a:r>
            <a:r>
              <a:rPr lang="de-DE" sz="1000" dirty="0"/>
              <a:t>                  </a:t>
            </a:r>
            <a:r>
              <a:rPr lang="de-DE" sz="1000" dirty="0" err="1"/>
              <a:t>Kingdom</a:t>
            </a:r>
            <a:r>
              <a:rPr lang="de-DE" sz="1000" dirty="0"/>
              <a:t>             VR </a:t>
            </a:r>
            <a:r>
              <a:rPr lang="de-DE" sz="1000" dirty="0" err="1"/>
              <a:t>Two</a:t>
            </a:r>
            <a:r>
              <a:rPr lang="de-DE" sz="1000" dirty="0"/>
              <a:t>                </a:t>
            </a:r>
            <a:r>
              <a:rPr lang="de-DE" sz="1000" dirty="0" err="1"/>
              <a:t>Unity</a:t>
            </a:r>
            <a:r>
              <a:rPr lang="de-DE" sz="1000" dirty="0"/>
              <a:t> 3D</a:t>
            </a:r>
          </a:p>
        </p:txBody>
      </p:sp>
      <p:pic>
        <p:nvPicPr>
          <p:cNvPr id="16" name="Picture 13" descr="O:\1 Kunden\Schneider Digital\9 Bild-Archiv\Logos\Referenzen\autodesk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90" y="17028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O:\1 Kunden\Schneider Digital\9 Bild-Archiv\Logos\Referenzen\adob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25835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O:\1 Kunden\Schneider Digital\9 Bild-Archiv\Logos\Referenzen\blender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0762"/>
            <a:ext cx="1121902" cy="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:\1 Kunden\Schneider Digital\9 Bild-Archiv\Logos\Referenzen\siemens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63" y="1685566"/>
            <a:ext cx="1008112" cy="3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20965"/>
            <a:ext cx="1152128" cy="36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53776"/>
            <a:ext cx="1080120" cy="3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O:\1 Kunden\Schneider Digital\9 Bild-Archiv\Logos\Referenzen\schrodinger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72491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244046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de-DE" sz="1000" dirty="0" err="1"/>
              <a:t>Delmia</a:t>
            </a:r>
            <a:r>
              <a:rPr lang="de-DE" sz="1000" dirty="0"/>
              <a:t>                  HIM               </a:t>
            </a:r>
            <a:r>
              <a:rPr lang="de-DE" sz="1000" dirty="0" err="1"/>
              <a:t>Creo</a:t>
            </a:r>
            <a:r>
              <a:rPr lang="de-DE" sz="1000" dirty="0"/>
              <a:t> View MCAD       </a:t>
            </a:r>
            <a:r>
              <a:rPr lang="de-DE" sz="1000" dirty="0" err="1"/>
              <a:t>DeltaGen</a:t>
            </a:r>
            <a:r>
              <a:rPr lang="de-DE" sz="1000" dirty="0"/>
              <a:t>     </a:t>
            </a:r>
            <a:r>
              <a:rPr lang="de-DE" sz="1000" dirty="0" err="1"/>
              <a:t>TerraStereo</a:t>
            </a:r>
            <a:r>
              <a:rPr lang="de-DE" sz="1000" dirty="0"/>
              <a:t>                </a:t>
            </a:r>
            <a:r>
              <a:rPr lang="de-DE" sz="1000" dirty="0" err="1"/>
              <a:t>Rhino</a:t>
            </a:r>
            <a:r>
              <a:rPr lang="de-DE" sz="1000" dirty="0"/>
              <a:t>         Precision 3D </a:t>
            </a:r>
            <a:r>
              <a:rPr lang="de-DE" sz="1000" dirty="0" err="1"/>
              <a:t>Topo</a:t>
            </a:r>
            <a:r>
              <a:rPr lang="de-DE" sz="1000" dirty="0"/>
              <a:t>        </a:t>
            </a:r>
            <a:r>
              <a:rPr lang="de-DE" sz="1000" dirty="0" err="1"/>
              <a:t>WinATLAS</a:t>
            </a:r>
            <a:r>
              <a:rPr lang="de-DE" sz="1000" dirty="0"/>
              <a:t>          Scene	           </a:t>
            </a:r>
            <a:r>
              <a:rPr lang="de-DE" sz="1000" dirty="0" err="1"/>
              <a:t>Micromap</a:t>
            </a:r>
            <a:endParaRPr lang="de-DE" sz="1000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7532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:\1 Kunden\Schneider Digital\9 Bild-Archiv\Logos\Referenzen\ansys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8654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048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83447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11" y="4029536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54191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5613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8957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54" y="2888210"/>
            <a:ext cx="862236" cy="2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621673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Open Source Project    </a:t>
            </a:r>
            <a:r>
              <a:rPr lang="de-DE" sz="1000" dirty="0" err="1"/>
              <a:t>LiMON</a:t>
            </a:r>
            <a:r>
              <a:rPr lang="de-DE" sz="1000" dirty="0"/>
              <a:t> Viewer PRO       </a:t>
            </a:r>
            <a:r>
              <a:rPr lang="de-DE" sz="1000" dirty="0" err="1"/>
              <a:t>Vizable</a:t>
            </a:r>
            <a:r>
              <a:rPr lang="de-DE" sz="1000" dirty="0"/>
              <a:t>                 </a:t>
            </a:r>
            <a:r>
              <a:rPr lang="de-DE" sz="1000" dirty="0" err="1"/>
              <a:t>uSmart</a:t>
            </a:r>
            <a:r>
              <a:rPr lang="de-DE" sz="1000" dirty="0"/>
              <a:t>           </a:t>
            </a:r>
            <a:r>
              <a:rPr lang="de-DE" sz="1000" dirty="0" err="1"/>
              <a:t>LaserControl</a:t>
            </a:r>
            <a:r>
              <a:rPr lang="de-DE" sz="1000" dirty="0"/>
              <a:t>         </a:t>
            </a:r>
            <a:r>
              <a:rPr lang="de-DE" sz="1000" dirty="0" err="1"/>
              <a:t>StereoCAD</a:t>
            </a:r>
            <a:r>
              <a:rPr lang="de-DE" sz="1000" dirty="0"/>
              <a:t>         </a:t>
            </a:r>
            <a:r>
              <a:rPr lang="de-DE" sz="1000" dirty="0" err="1"/>
              <a:t>ContextCapture</a:t>
            </a:r>
            <a:r>
              <a:rPr lang="de-DE" sz="1000" dirty="0"/>
              <a:t>        DPS / Delta                  AVIZO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85" y="340564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4" y="342219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1 Kunden\Schneider Digital\9 Bild-Archiv\Logos\Referenzen\cloud-compare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" y="3377310"/>
            <a:ext cx="993950" cy="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O:\1 Kunden\Schneider Digital\9 Bild-Archiv\Logos\Referenzen\rt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78001"/>
            <a:ext cx="976314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O:\1 Kunden\Schneider Digital\9 Bild-Archiv\Logos\Referenzen\thermo-fischer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98" y="3434227"/>
            <a:ext cx="822440" cy="2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O:\1 Kunden\Schneider Digital\9 Bild-Archiv\Logos\Referenzen\eon-systems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98" y="1732720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136827" y="4528331"/>
            <a:ext cx="4104456" cy="328102"/>
          </a:xfrm>
        </p:spPr>
        <p:txBody>
          <a:bodyPr/>
          <a:lstStyle/>
          <a:p>
            <a:r>
              <a:rPr lang="de-DE" sz="1200" b="0" dirty="0"/>
              <a:t>More </a:t>
            </a:r>
            <a:r>
              <a:rPr lang="de-DE" sz="1200" b="0" dirty="0" err="1"/>
              <a:t>than</a:t>
            </a:r>
            <a:r>
              <a:rPr lang="de-DE" sz="1200" b="0" dirty="0"/>
              <a:t> 200 </a:t>
            </a:r>
            <a:r>
              <a:rPr lang="de-DE" sz="1200" b="0" dirty="0" err="1"/>
              <a:t>software</a:t>
            </a:r>
            <a:r>
              <a:rPr lang="de-DE" sz="1200" b="0" dirty="0"/>
              <a:t> </a:t>
            </a:r>
            <a:r>
              <a:rPr lang="de-DE" sz="1200" b="0" dirty="0" err="1"/>
              <a:t>applications</a:t>
            </a:r>
            <a:r>
              <a:rPr lang="de-DE" sz="1200" b="0" dirty="0"/>
              <a:t> </a:t>
            </a:r>
            <a:r>
              <a:rPr lang="de-DE" sz="1200" b="0" dirty="0" err="1"/>
              <a:t>supported</a:t>
            </a:r>
            <a:r>
              <a:rPr lang="de-DE" sz="1200" b="0" dirty="0"/>
              <a:t>!</a:t>
            </a:r>
          </a:p>
        </p:txBody>
      </p:sp>
      <p:pic>
        <p:nvPicPr>
          <p:cNvPr id="31" name="Picture 20" descr="O:\1 Kunden\Schneider Digital\9 Bild-Archiv\Logos\Referenzen\sview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7" y="1047748"/>
            <a:ext cx="1366838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821383"/>
            <a:ext cx="1481138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O:\1 Kunden\Schneider Digital\9 Bild-Archiv\Logos\Referenzen\pitney-bowes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704975"/>
            <a:ext cx="88619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001081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4057650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387067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805113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3305175"/>
            <a:ext cx="1126513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3368133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– </a:t>
            </a:r>
            <a:r>
              <a:rPr lang="en-US" b="0" dirty="0"/>
              <a:t>Partners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0828" y="760946"/>
            <a:ext cx="4104456" cy="328102"/>
          </a:xfrm>
        </p:spPr>
        <p:txBody>
          <a:bodyPr/>
          <a:lstStyle/>
          <a:p>
            <a:r>
              <a:rPr lang="de-DE" sz="1200" b="0" dirty="0"/>
              <a:t>Global Sales Partners</a:t>
            </a:r>
          </a:p>
        </p:txBody>
      </p:sp>
      <p:pic>
        <p:nvPicPr>
          <p:cNvPr id="4119" name="Picture 23" descr="O:\1 Kunden\Schneider Digital\6 Printmedien Werbemittel\Präsentationen\3D PluraView Präsentation\Arbeitsdateien\Bilddateien\Logos\PP\2018-05-SD-PP-Logos-Anwendu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32" y="1082254"/>
            <a:ext cx="926878" cy="9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270" y="2175249"/>
            <a:ext cx="742222" cy="7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198" y="1126065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129" y="1067966"/>
            <a:ext cx="859483" cy="8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/>
        </p:nvSpPr>
        <p:spPr>
          <a:xfrm>
            <a:off x="185738" y="170175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</a:t>
            </a:r>
            <a:r>
              <a:rPr lang="en-US" sz="1200" dirty="0" err="1"/>
              <a:t>TerraStereo</a:t>
            </a:r>
            <a:r>
              <a:rPr lang="en-US" sz="1200" dirty="0"/>
              <a:t> </a:t>
            </a:r>
            <a:r>
              <a:rPr lang="de-DE" sz="1200" dirty="0"/>
              <a:t>            DAT/EM Systems             SOLITECH AD               </a:t>
            </a:r>
            <a:r>
              <a:rPr lang="de-DE" sz="1200" dirty="0" err="1"/>
              <a:t>Agisoft</a:t>
            </a:r>
            <a:r>
              <a:rPr lang="de-DE" sz="1200" dirty="0"/>
              <a:t> LLC              South                Schnell Tech        </a:t>
            </a:r>
            <a:r>
              <a:rPr lang="en-US" sz="1200" dirty="0" err="1"/>
              <a:t>GeoDyn</a:t>
            </a:r>
            <a:r>
              <a:rPr lang="en-US" sz="1200" dirty="0"/>
              <a:t> Technology</a:t>
            </a:r>
          </a:p>
        </p:txBody>
      </p:sp>
      <p:pic>
        <p:nvPicPr>
          <p:cNvPr id="1026" name="Picture 2" descr="O:\1 Kunden\Schneider Digital\6 Printmedien Werbemittel\Präsentationen\3D PluraView Präsentation\Arbeitsdateien\2018-09\Bilddateien\Logos\wipco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94" y="2230623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6 Printmedien Werbemittel\Präsentationen\3D PluraView Präsentation\Arbeitsdateien\2018-09\Bilddateien\Logos\brisight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70" y="2277661"/>
            <a:ext cx="936104" cy="4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6 Printmedien Werbemittel\Präsentationen\3D PluraView Präsentation\Arbeitsdateien\2018-09\Bilddateien\Logos\swift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" y="2085655"/>
            <a:ext cx="1477689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6 Printmedien Werbemittel\Präsentationen\3D PluraView Präsentation\Arbeitsdateien\2018-09\Bilddateien\Logos\south-logo-lis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16" y="1388105"/>
            <a:ext cx="730693" cy="2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1 Kunden\Schneider Digital\6 Printmedien Werbemittel\Präsentationen\3D PluraView Präsentation\Arbeitsdateien\2018-09\Bilddateien\Logos\schneider-digital-premium-partner-solitec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8" y="1404910"/>
            <a:ext cx="933449" cy="2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hteck 83"/>
          <p:cNvSpPr/>
          <p:nvPr/>
        </p:nvSpPr>
        <p:spPr>
          <a:xfrm>
            <a:off x="179512" y="1047599"/>
            <a:ext cx="8856984" cy="35283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O:\1 Kunden\Schneider Digital\9 Bild-Archiv\Logos\Referenzen\schnell-tech-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91" y="1384573"/>
            <a:ext cx="792088" cy="3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1 Kunden\Schneider Digital\9 Bild-Archiv\Logos\Referenzen\logo-geody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7" y="1297112"/>
            <a:ext cx="1008112" cy="4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1 Kunden\Schneider Digital\9 Bild-Archiv\Logos\Referenzen\logo-kely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53" y="2236771"/>
            <a:ext cx="1087339" cy="5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1 Kunden\Schneider Digital\9 Bild-Archiv\Logos\Referenzen\logo-ig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84" y="2265403"/>
            <a:ext cx="91284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1 Kunden\Schneider Digital\9 Bild-Archiv\Logos\Referenzen\logo-d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0" y="3468811"/>
            <a:ext cx="949525" cy="4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1 Kunden\Schneider Digital\9 Bild-Archiv\Logos\Referenzen\logo-tp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57" y="3359299"/>
            <a:ext cx="1638321" cy="7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1 Kunden\Schneider Digital\9 Bild-Archiv\Logos\Referenzen\logo-steinbacher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97" y="3305175"/>
            <a:ext cx="1595505" cy="75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1 Kunden\Schneider Digital\9 Bild-Archiv\Logos\Referenzen\ah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37" y="3472403"/>
            <a:ext cx="1502941" cy="4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O:\1 Kunden\Schneider Digital\9 Bild-Archiv\Logos\Referenzen\logo-tvi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4" y="3528640"/>
            <a:ext cx="720080" cy="3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:\1 Kunden\Schneider Digital\9 Bild-Archiv\Logos\Referenzen\logo-geomatika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93" y="3389958"/>
            <a:ext cx="1252600" cy="5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48"/>
          <p:cNvSpPr/>
          <p:nvPr/>
        </p:nvSpPr>
        <p:spPr>
          <a:xfrm>
            <a:off x="190497" y="275425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Swift Integrator     </a:t>
            </a:r>
            <a:r>
              <a:rPr lang="en-US" sz="1200" dirty="0" err="1"/>
              <a:t>SARL</a:t>
            </a:r>
            <a:r>
              <a:rPr lang="en-US" sz="1200" dirty="0"/>
              <a:t> </a:t>
            </a:r>
            <a:r>
              <a:rPr lang="en-US" sz="1200" dirty="0" err="1"/>
              <a:t>RhinoTerrain</a:t>
            </a:r>
            <a:r>
              <a:rPr lang="en-US" sz="1200" dirty="0"/>
              <a:t>      </a:t>
            </a:r>
            <a:r>
              <a:rPr lang="en-US" sz="1200" dirty="0" err="1"/>
              <a:t>Brisight</a:t>
            </a:r>
            <a:r>
              <a:rPr lang="en-US" sz="1200" dirty="0"/>
              <a:t> Technology       </a:t>
            </a:r>
            <a:r>
              <a:rPr lang="en-US" sz="1200" dirty="0" err="1"/>
              <a:t>Wipco</a:t>
            </a:r>
            <a:r>
              <a:rPr lang="en-US" sz="1200" dirty="0"/>
              <a:t> 3D 	 </a:t>
            </a:r>
            <a:r>
              <a:rPr lang="de-DE" sz="1200" dirty="0"/>
              <a:t>                 </a:t>
            </a:r>
            <a:r>
              <a:rPr lang="en-US" sz="1200" dirty="0" err="1"/>
              <a:t>Kelyn</a:t>
            </a:r>
            <a:r>
              <a:rPr lang="en-US" sz="1200" dirty="0"/>
              <a:t> Technologies          </a:t>
            </a:r>
            <a:r>
              <a:rPr lang="en-US" sz="1200" dirty="0" err="1"/>
              <a:t>IGI</a:t>
            </a:r>
            <a:r>
              <a:rPr lang="en-US" sz="1200" dirty="0"/>
              <a:t> – Integrated Geospatial</a:t>
            </a:r>
          </a:p>
        </p:txBody>
      </p:sp>
      <p:sp>
        <p:nvSpPr>
          <p:cNvPr id="50" name="Rechteck 49"/>
          <p:cNvSpPr/>
          <p:nvPr/>
        </p:nvSpPr>
        <p:spPr>
          <a:xfrm>
            <a:off x="190498" y="291618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</a:t>
            </a:r>
            <a:r>
              <a:rPr lang="en-US" sz="1200" dirty="0"/>
              <a:t>Pte Ltd                                                                                              &amp; Solutions </a:t>
            </a:r>
            <a:r>
              <a:rPr lang="de-DE" sz="1200" dirty="0"/>
              <a:t>			 </a:t>
            </a:r>
            <a:r>
              <a:rPr lang="en-US" sz="1200" dirty="0"/>
              <a:t>Innovations</a:t>
            </a:r>
            <a:r>
              <a:rPr lang="de-DE" sz="1200" dirty="0"/>
              <a:t>	</a:t>
            </a:r>
          </a:p>
        </p:txBody>
      </p:sp>
      <p:sp>
        <p:nvSpPr>
          <p:cNvPr id="52" name="Rechteck 51"/>
          <p:cNvSpPr/>
          <p:nvPr/>
        </p:nvSpPr>
        <p:spPr>
          <a:xfrm>
            <a:off x="185734" y="388773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DS Deutsche                    TP Holdings Japan                </a:t>
            </a:r>
            <a:r>
              <a:rPr lang="de-DE" sz="1200" dirty="0" err="1"/>
              <a:t>Steinbacher-Consult</a:t>
            </a:r>
            <a:r>
              <a:rPr lang="de-DE" sz="1200" dirty="0"/>
              <a:t>       </a:t>
            </a:r>
            <a:r>
              <a:rPr lang="de-DE" sz="1200" dirty="0" err="1"/>
              <a:t>AirborneHydroMapping</a:t>
            </a:r>
            <a:r>
              <a:rPr lang="de-DE" sz="1200" dirty="0"/>
              <a:t>      </a:t>
            </a:r>
            <a:r>
              <a:rPr lang="de-DE" sz="1200" dirty="0" err="1"/>
              <a:t>TVISCompany</a:t>
            </a:r>
            <a:r>
              <a:rPr lang="de-DE" sz="1200" dirty="0"/>
              <a:t>,      </a:t>
            </a:r>
            <a:r>
              <a:rPr lang="de-DE" sz="1200" dirty="0" err="1"/>
              <a:t>Geomatika</a:t>
            </a:r>
            <a:r>
              <a:rPr lang="de-DE" sz="1200" dirty="0"/>
              <a:t> </a:t>
            </a:r>
            <a:r>
              <a:rPr lang="de-DE" sz="1200" dirty="0" err="1"/>
              <a:t>Smolčak</a:t>
            </a:r>
            <a:endParaRPr lang="de-DE" sz="1200" dirty="0"/>
          </a:p>
        </p:txBody>
      </p:sp>
      <p:sp>
        <p:nvSpPr>
          <p:cNvPr id="54" name="Rechteck 53"/>
          <p:cNvSpPr/>
          <p:nvPr/>
        </p:nvSpPr>
        <p:spPr>
          <a:xfrm>
            <a:off x="185735" y="40496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Systemhaus GmbH                                                        Ingenieurgesellschaft                      GmbH                              LLC.                              </a:t>
            </a:r>
            <a:r>
              <a:rPr lang="de-DE" sz="1200" dirty="0" err="1"/>
              <a:t>doo</a:t>
            </a:r>
            <a:endParaRPr lang="de-DE" sz="1200" dirty="0"/>
          </a:p>
        </p:txBody>
      </p:sp>
      <p:sp>
        <p:nvSpPr>
          <p:cNvPr id="55" name="Rechteck 54"/>
          <p:cNvSpPr/>
          <p:nvPr/>
        </p:nvSpPr>
        <p:spPr>
          <a:xfrm>
            <a:off x="190497" y="4225878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                                                   		                  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1450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"/>
          <a:stretch/>
        </p:blipFill>
        <p:spPr bwMode="auto">
          <a:xfrm>
            <a:off x="656853" y="-2540817"/>
            <a:ext cx="7759576" cy="73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References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9" b="37198"/>
          <a:stretch/>
        </p:blipFill>
        <p:spPr bwMode="auto">
          <a:xfrm>
            <a:off x="1187624" y="864766"/>
            <a:ext cx="69881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55B8B37C-4E57-4B98-9862-DFF2156AB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235"/>
          <a:stretch/>
        </p:blipFill>
        <p:spPr bwMode="auto">
          <a:xfrm>
            <a:off x="6588224" y="1467136"/>
            <a:ext cx="2097376" cy="21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CEE163D-5E32-495D-A02E-ECC83F3B5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58" y="1775271"/>
            <a:ext cx="2015314" cy="151148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5CB0799-00BE-4E48-A79B-313EA22ED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20" y="1707653"/>
            <a:ext cx="1585280" cy="165937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AD4085E-6AF1-4550-AB59-6AB2BEE30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7" y="1682102"/>
            <a:ext cx="1666238" cy="16978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58F8D05-F345-4C67-93A0-041BF0167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0433"/>
            <a:ext cx="1507483" cy="1724482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years of experience with passive 3D stereo systems</a:t>
            </a:r>
            <a:endParaRPr lang="de-DE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29670"/>
          <a:stretch/>
        </p:blipFill>
        <p:spPr bwMode="auto">
          <a:xfrm>
            <a:off x="107504" y="3098382"/>
            <a:ext cx="8878344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67510" y="3874571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</a:t>
            </a:r>
          </a:p>
          <a:p>
            <a:r>
              <a:rPr lang="de-DE" sz="1400" dirty="0"/>
              <a:t>SD1710 / 17</a:t>
            </a:r>
            <a:r>
              <a:rPr lang="de-DE" sz="1400" baseline="30000" dirty="0"/>
              <a:t>” </a:t>
            </a:r>
          </a:p>
        </p:txBody>
      </p:sp>
      <p:sp>
        <p:nvSpPr>
          <p:cNvPr id="3" name="Rechteck 2"/>
          <p:cNvSpPr/>
          <p:nvPr/>
        </p:nvSpPr>
        <p:spPr>
          <a:xfrm>
            <a:off x="1954048" y="3874571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 </a:t>
            </a:r>
          </a:p>
          <a:p>
            <a:r>
              <a:rPr lang="de-DE" sz="1400" dirty="0"/>
              <a:t>SD2020 / 20</a:t>
            </a:r>
            <a:r>
              <a:rPr lang="de-DE" sz="1400" baseline="30000" dirty="0"/>
              <a:t>” </a:t>
            </a:r>
          </a:p>
        </p:txBody>
      </p:sp>
      <p:sp>
        <p:nvSpPr>
          <p:cNvPr id="5" name="Rechteck 4"/>
          <p:cNvSpPr/>
          <p:nvPr/>
        </p:nvSpPr>
        <p:spPr>
          <a:xfrm>
            <a:off x="3684291" y="3874571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</a:t>
            </a:r>
          </a:p>
          <a:p>
            <a:r>
              <a:rPr lang="de-DE" sz="1400" dirty="0"/>
              <a:t>SD1710 / 24</a:t>
            </a:r>
            <a:r>
              <a:rPr lang="de-DE" sz="1400" baseline="30000" dirty="0"/>
              <a:t>”</a:t>
            </a:r>
            <a:endParaRPr lang="de-DE" sz="1400" dirty="0"/>
          </a:p>
        </p:txBody>
      </p:sp>
      <p:sp>
        <p:nvSpPr>
          <p:cNvPr id="6" name="Rechteck 5"/>
          <p:cNvSpPr/>
          <p:nvPr/>
        </p:nvSpPr>
        <p:spPr>
          <a:xfrm>
            <a:off x="5278423" y="3874571"/>
            <a:ext cx="128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3D PLANAR </a:t>
            </a:r>
          </a:p>
          <a:p>
            <a:r>
              <a:rPr lang="de-DE" sz="1400" dirty="0"/>
              <a:t>SD2420W / 25</a:t>
            </a:r>
            <a:r>
              <a:rPr lang="de-DE" sz="1400" baseline="30000" dirty="0"/>
              <a:t>”</a:t>
            </a:r>
            <a:endParaRPr lang="de-DE" sz="1400" dirty="0"/>
          </a:p>
        </p:txBody>
      </p:sp>
      <p:sp>
        <p:nvSpPr>
          <p:cNvPr id="12" name="Rechteck 11"/>
          <p:cNvSpPr/>
          <p:nvPr/>
        </p:nvSpPr>
        <p:spPr>
          <a:xfrm>
            <a:off x="899592" y="3492493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2005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pic>
        <p:nvPicPr>
          <p:cNvPr id="14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1F9F5079-FEE5-48AB-B928-17E95C80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61" y="3796268"/>
            <a:ext cx="1908042" cy="3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525006D-A648-4266-B02A-B4F63FAFE634}"/>
              </a:ext>
            </a:extLst>
          </p:cNvPr>
          <p:cNvSpPr/>
          <p:nvPr/>
        </p:nvSpPr>
        <p:spPr>
          <a:xfrm>
            <a:off x="7694257" y="3494178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2016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E140DD4-F3ED-40A6-8561-084CBB17181A}"/>
              </a:ext>
            </a:extLst>
          </p:cNvPr>
          <p:cNvSpPr/>
          <p:nvPr/>
        </p:nvSpPr>
        <p:spPr>
          <a:xfrm>
            <a:off x="6689065" y="4136181"/>
            <a:ext cx="2345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FHD-2,5K-4K / 22-24“, 27-28“</a:t>
            </a:r>
          </a:p>
        </p:txBody>
      </p:sp>
    </p:spTree>
    <p:extLst>
      <p:ext uri="{BB962C8B-B14F-4D97-AF65-F5344CB8AC3E}">
        <p14:creationId xmlns:p14="http://schemas.microsoft.com/office/powerpoint/2010/main" val="1223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" r="36053"/>
          <a:stretch/>
        </p:blipFill>
        <p:spPr>
          <a:xfrm>
            <a:off x="1907704" y="923062"/>
            <a:ext cx="3958851" cy="366014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3528" y="339502"/>
            <a:ext cx="6696744" cy="360040"/>
          </a:xfrm>
        </p:spPr>
        <p:txBody>
          <a:bodyPr/>
          <a:lstStyle/>
          <a:p>
            <a:r>
              <a:rPr lang="en-US" sz="1750" dirty="0"/>
              <a:t>Passive, dual screen 3D-stereo principle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9C60A7-6AE4-4E3D-84C9-9386280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6" t="27500" r="2477" b="30472"/>
          <a:stretch/>
        </p:blipFill>
        <p:spPr>
          <a:xfrm>
            <a:off x="4870631" y="1932481"/>
            <a:ext cx="2437114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75496"/>
            <a:ext cx="7416824" cy="328102"/>
          </a:xfrm>
        </p:spPr>
        <p:txBody>
          <a:bodyPr/>
          <a:lstStyle/>
          <a:p>
            <a:r>
              <a:rPr lang="en-US" b="0" dirty="0"/>
              <a:t>Meeting the highest requirements for all 3D-stereo applications</a:t>
            </a:r>
            <a:endParaRPr lang="de-DE" b="0" dirty="0"/>
          </a:p>
        </p:txBody>
      </p:sp>
      <p:sp>
        <p:nvSpPr>
          <p:cNvPr id="4" name="Rechteck 3"/>
          <p:cNvSpPr/>
          <p:nvPr/>
        </p:nvSpPr>
        <p:spPr>
          <a:xfrm>
            <a:off x="318852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Highest Resolution</a:t>
            </a:r>
          </a:p>
        </p:txBody>
      </p:sp>
      <p:sp>
        <p:nvSpPr>
          <p:cNvPr id="23" name="Rechteck 22"/>
          <p:cNvSpPr/>
          <p:nvPr/>
        </p:nvSpPr>
        <p:spPr>
          <a:xfrm>
            <a:off x="2452572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Flicker-Free</a:t>
            </a:r>
          </a:p>
        </p:txBody>
      </p:sp>
      <p:sp>
        <p:nvSpPr>
          <p:cNvPr id="24" name="Rechteck 23"/>
          <p:cNvSpPr/>
          <p:nvPr/>
        </p:nvSpPr>
        <p:spPr>
          <a:xfrm>
            <a:off x="4753529" y="2364667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Daylight Suitable</a:t>
            </a:r>
          </a:p>
        </p:txBody>
      </p:sp>
      <p:sp>
        <p:nvSpPr>
          <p:cNvPr id="25" name="Rechteck 24"/>
          <p:cNvSpPr/>
          <p:nvPr/>
        </p:nvSpPr>
        <p:spPr>
          <a:xfrm>
            <a:off x="6948264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Functional Design</a:t>
            </a:r>
          </a:p>
        </p:txBody>
      </p:sp>
      <p:sp>
        <p:nvSpPr>
          <p:cNvPr id="26" name="Rechteck 25"/>
          <p:cNvSpPr/>
          <p:nvPr/>
        </p:nvSpPr>
        <p:spPr>
          <a:xfrm>
            <a:off x="318852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Compact Assembly</a:t>
            </a:r>
          </a:p>
        </p:txBody>
      </p:sp>
      <p:sp>
        <p:nvSpPr>
          <p:cNvPr id="27" name="Rechteck 26"/>
          <p:cNvSpPr/>
          <p:nvPr/>
        </p:nvSpPr>
        <p:spPr>
          <a:xfrm>
            <a:off x="2167414" y="3926156"/>
            <a:ext cx="2496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Wide Visual Angle</a:t>
            </a:r>
          </a:p>
        </p:txBody>
      </p:sp>
      <p:sp>
        <p:nvSpPr>
          <p:cNvPr id="28" name="Rechteck 27"/>
          <p:cNvSpPr/>
          <p:nvPr/>
        </p:nvSpPr>
        <p:spPr>
          <a:xfrm>
            <a:off x="4850051" y="3926156"/>
            <a:ext cx="1925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Software Certified</a:t>
            </a:r>
          </a:p>
        </p:txBody>
      </p:sp>
      <p:sp>
        <p:nvSpPr>
          <p:cNvPr id="37" name="Rechteck 36"/>
          <p:cNvSpPr/>
          <p:nvPr/>
        </p:nvSpPr>
        <p:spPr>
          <a:xfrm>
            <a:off x="7092667" y="2364667"/>
            <a:ext cx="16371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Plug &amp; Play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378" y="1491629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0917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340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20" y="3042191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525" y="3064046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379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34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20" y="1491630"/>
            <a:ext cx="906425" cy="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1" y="211819"/>
            <a:ext cx="2809634" cy="5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assembly sizes, three resolutions, four screen diagonals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8"/>
          <a:stretch/>
        </p:blipFill>
        <p:spPr bwMode="auto">
          <a:xfrm>
            <a:off x="-36512" y="720874"/>
            <a:ext cx="6890043" cy="4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1347614"/>
            <a:ext cx="1468663" cy="26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B322F6-9F7E-46A6-B2B5-7B17E2746D61}"/>
              </a:ext>
            </a:extLst>
          </p:cNvPr>
          <p:cNvSpPr txBox="1"/>
          <p:nvPr/>
        </p:nvSpPr>
        <p:spPr>
          <a:xfrm>
            <a:off x="8347056" y="1275606"/>
            <a:ext cx="796944" cy="2512676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22” </a:t>
            </a:r>
            <a:r>
              <a:rPr 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&amp;</a:t>
            </a:r>
            <a:r>
              <a:rPr lang="en-US" sz="2400" b="1" dirty="0">
                <a:solidFill>
                  <a:srgbClr val="0070C0"/>
                </a:solidFill>
              </a:rPr>
              <a:t> 24”</a:t>
            </a:r>
          </a:p>
          <a:p>
            <a:pPr algn="ctr">
              <a:lnSpc>
                <a:spcPct val="80000"/>
              </a:lnSpc>
            </a:pPr>
            <a:endParaRPr lang="en-US" sz="28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27”</a:t>
            </a:r>
            <a:r>
              <a:rPr lang="en-US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24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endParaRPr lang="en-US" sz="2400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28”</a:t>
            </a:r>
          </a:p>
        </p:txBody>
      </p:sp>
    </p:spTree>
    <p:extLst>
      <p:ext uri="{BB962C8B-B14F-4D97-AF65-F5344CB8AC3E}">
        <p14:creationId xmlns:p14="http://schemas.microsoft.com/office/powerpoint/2010/main" val="23236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4" b="4212"/>
          <a:stretch/>
        </p:blipFill>
        <p:spPr bwMode="auto">
          <a:xfrm>
            <a:off x="1115616" y="768350"/>
            <a:ext cx="68373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3D PluraView Family – </a:t>
            </a:r>
            <a:r>
              <a:rPr lang="en-US" b="0" dirty="0"/>
              <a:t>Suitable for every requirement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46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0684" r="7270" b="8207"/>
          <a:stretch/>
        </p:blipFill>
        <p:spPr bwMode="auto">
          <a:xfrm>
            <a:off x="5111750" y="990600"/>
            <a:ext cx="403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380314" y="1768426"/>
            <a:ext cx="0" cy="220697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Areas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22960"/>
            <a:ext cx="6264696" cy="328102"/>
          </a:xfrm>
        </p:spPr>
        <p:txBody>
          <a:bodyPr/>
          <a:lstStyle/>
          <a:p>
            <a:r>
              <a:rPr lang="en-US" b="0" dirty="0"/>
              <a:t>Perfect 3D-Stereo – High brightness &amp; contrast, no flickering - fatigue-free</a:t>
            </a:r>
          </a:p>
        </p:txBody>
      </p:sp>
      <p:sp>
        <p:nvSpPr>
          <p:cNvPr id="20" name="Inhaltsplatzhalter 9"/>
          <p:cNvSpPr>
            <a:spLocks noGrp="1"/>
          </p:cNvSpPr>
          <p:nvPr>
            <p:ph sz="half" idx="1"/>
          </p:nvPr>
        </p:nvSpPr>
        <p:spPr>
          <a:xfrm>
            <a:off x="539552" y="1419622"/>
            <a:ext cx="2160240" cy="288032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Biochemistry / Microscopy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Oil &amp; Gas Reservoir Modeling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Simulation &amp; VR Training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CGI / 3D Video Editing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Mechanical Design / CAD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Archeology</a:t>
            </a:r>
          </a:p>
        </p:txBody>
      </p:sp>
      <p:pic>
        <p:nvPicPr>
          <p:cNvPr id="20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16294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04773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47274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28726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331458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7" y="375649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nhaltsplatzhalter 9"/>
          <p:cNvSpPr txBox="1">
            <a:spLocks/>
          </p:cNvSpPr>
          <p:nvPr/>
        </p:nvSpPr>
        <p:spPr>
          <a:xfrm>
            <a:off x="3085445" y="1563638"/>
            <a:ext cx="2407127" cy="266429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3D City Model Visualization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BIM &amp; Laser Scanning (LiDAR)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Photogrammetry / Stereo Imagery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GIS / Mapping, 3D Data Integration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Medical: CT, MRI, Ultrasound for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Surgery Planning &amp; Training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Bio-Tech / Molecular Chemistry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46" name="Gerade Verbindung 45"/>
          <p:cNvCxnSpPr/>
          <p:nvPr/>
        </p:nvCxnSpPr>
        <p:spPr>
          <a:xfrm>
            <a:off x="2915816" y="1767328"/>
            <a:ext cx="0" cy="24294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94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4085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7962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6470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6161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O:\1 Kunden\Schneider Digital\6 Printmedien Werbemittel\Präsentationen\3D PluraView Präsentation\Arbeitsdateien\Bilddateien\2018-05-SD-PP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4711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439" r="28088" b="402"/>
          <a:stretch/>
        </p:blipFill>
        <p:spPr bwMode="auto">
          <a:xfrm>
            <a:off x="4211960" y="1779662"/>
            <a:ext cx="4320480" cy="28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Gerade Verbindung 36"/>
          <p:cNvCxnSpPr>
            <a:cxnSpLocks/>
          </p:cNvCxnSpPr>
          <p:nvPr/>
        </p:nvCxnSpPr>
        <p:spPr>
          <a:xfrm>
            <a:off x="611560" y="1491630"/>
            <a:ext cx="0" cy="252028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13716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228600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1752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53" y="37490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nhaltsplatzhalter 9"/>
          <p:cNvSpPr txBox="1">
            <a:spLocks/>
          </p:cNvSpPr>
          <p:nvPr/>
        </p:nvSpPr>
        <p:spPr>
          <a:xfrm>
            <a:off x="827584" y="1034120"/>
            <a:ext cx="3672408" cy="34353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Active LCD shutter glasses </a:t>
            </a:r>
            <a:r>
              <a:rPr lang="en-US" sz="1100" dirty="0">
                <a:solidFill>
                  <a:schemeClr val="tx1"/>
                </a:solidFill>
              </a:rPr>
              <a:t>provide a comparatively dark 3D-stereo image </a:t>
            </a:r>
            <a:r>
              <a:rPr lang="en-US" sz="11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100" dirty="0">
                <a:solidFill>
                  <a:schemeClr val="tx1"/>
                </a:solidFill>
              </a:rPr>
              <a:t>single screen and dark phase when switching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100" dirty="0">
                <a:solidFill>
                  <a:schemeClr val="tx1"/>
                </a:solidFill>
              </a:rPr>
              <a:t>High-frequency shuttering strains the eyes and causes discomfort and fatigue over time</a:t>
            </a:r>
          </a:p>
          <a:p>
            <a:pPr marL="0" indent="0">
              <a:buNone/>
            </a:pPr>
            <a:endParaRPr lang="de-DE" sz="1100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tx1"/>
                </a:solidFill>
              </a:rPr>
              <a:t>Head-Mounted Displays </a:t>
            </a:r>
            <a:r>
              <a:rPr lang="en-US" sz="1100" dirty="0">
                <a:solidFill>
                  <a:schemeClr val="tx1"/>
                </a:solidFill>
              </a:rPr>
              <a:t>(HMD) are relatively heavy, can cause motion sickness, professional software currently have no data capture/data editing interfaces working with HMDs</a:t>
            </a:r>
            <a:br>
              <a:rPr lang="de-DE" sz="1100" dirty="0">
                <a:solidFill>
                  <a:schemeClr val="tx1"/>
                </a:solidFill>
              </a:rPr>
            </a:br>
            <a:endParaRPr lang="de-DE" sz="11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 b="1" dirty="0">
                <a:solidFill>
                  <a:schemeClr val="tx1"/>
                </a:solidFill>
              </a:rPr>
              <a:t>Line-by-line polarized </a:t>
            </a:r>
            <a:r>
              <a:rPr lang="en-US" sz="1100" dirty="0">
                <a:solidFill>
                  <a:schemeClr val="tx1"/>
                </a:solidFill>
              </a:rPr>
              <a:t>single screens only have 50% vertical resolution, i.e. pixel-accurate work is almost impossible, fonts and menus are hard to read</a:t>
            </a:r>
            <a:endParaRPr lang="de-DE" sz="11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1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Autostereoscopic monitors </a:t>
            </a:r>
            <a:r>
              <a:rPr lang="en-US" sz="1100" dirty="0">
                <a:solidFill>
                  <a:schemeClr val="tx1"/>
                </a:solidFill>
              </a:rPr>
              <a:t>work without glasses but have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fixed viewing locations, where the distance and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angle to the monitor allow stereo viewing.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chemeClr val="tx1"/>
                </a:solidFill>
              </a:rPr>
              <a:t>Stereo with eye-tracking works only for a single user!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264696" cy="360040"/>
          </a:xfrm>
        </p:spPr>
        <p:txBody>
          <a:bodyPr/>
          <a:lstStyle/>
          <a:p>
            <a:r>
              <a:rPr lang="en-US" dirty="0"/>
              <a:t>Limitations of alternative 3D Displays</a:t>
            </a:r>
          </a:p>
        </p:txBody>
      </p:sp>
    </p:spTree>
    <p:extLst>
      <p:ext uri="{BB962C8B-B14F-4D97-AF65-F5344CB8AC3E}">
        <p14:creationId xmlns:p14="http://schemas.microsoft.com/office/powerpoint/2010/main" val="7491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1044</Words>
  <Application>Microsoft Office PowerPoint</Application>
  <PresentationFormat>Bildschirmpräsentation (16:9)</PresentationFormat>
  <Paragraphs>163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1_Larissa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Schneider Digital – 25 years of professional hardware experience  </vt:lpstr>
      <vt:lpstr>15 years of experience with passive 3D stereo systems</vt:lpstr>
      <vt:lpstr>Passive, dual screen 3D-stereo principle</vt:lpstr>
      <vt:lpstr>PowerPoint-Präsentation</vt:lpstr>
      <vt:lpstr>Two assembly sizes, three resolutions, four screen diagonals</vt:lpstr>
      <vt:lpstr>The 3D PluraView Family – Suitable for every requirement  </vt:lpstr>
      <vt:lpstr>Application Areas</vt:lpstr>
      <vt:lpstr>Limitations of alternative 3D Displays</vt:lpstr>
      <vt:lpstr>Advantages &amp; Benefits</vt:lpstr>
      <vt:lpstr>VR PluraView 4K</vt:lpstr>
      <vt:lpstr>Application Examples &amp; References</vt:lpstr>
      <vt:lpstr>Complete Solutions – 3D Controllers  </vt:lpstr>
      <vt:lpstr>Complete Solutions – 3D Controllers  </vt:lpstr>
      <vt:lpstr>High-end graphic cards</vt:lpstr>
      <vt:lpstr>Schneider-Digital, the full-service solution provider for…</vt:lpstr>
      <vt:lpstr>Performance-Workstations  </vt:lpstr>
      <vt:lpstr>86“ 3D-Stereo Touchscreen (UHD, 4K)</vt:lpstr>
      <vt:lpstr>LASER smart VR wall</vt:lpstr>
      <vt:lpstr>3D PluraView – Software &amp; Partners</vt:lpstr>
      <vt:lpstr>3D PluraView – Partners</vt:lpstr>
      <vt:lpstr>International References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PROXIA Software AG</dc:creator>
  <cp:lastModifiedBy>Oeldenberger Stefan (Schneider Digital)</cp:lastModifiedBy>
  <cp:revision>348</cp:revision>
  <cp:lastPrinted>2018-05-18T12:53:53Z</cp:lastPrinted>
  <dcterms:created xsi:type="dcterms:W3CDTF">2017-06-27T09:15:01Z</dcterms:created>
  <dcterms:modified xsi:type="dcterms:W3CDTF">2020-09-29T15:02:48Z</dcterms:modified>
</cp:coreProperties>
</file>