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61" r:id="rId2"/>
    <p:sldMasterId id="2147483685" r:id="rId3"/>
    <p:sldMasterId id="2147483682" r:id="rId4"/>
    <p:sldMasterId id="2147483680" r:id="rId5"/>
  </p:sldMasterIdLst>
  <p:notesMasterIdLst>
    <p:notesMasterId r:id="rId18"/>
  </p:notesMasterIdLst>
  <p:handoutMasterIdLst>
    <p:handoutMasterId r:id="rId19"/>
  </p:handoutMasterIdLst>
  <p:sldIdLst>
    <p:sldId id="272" r:id="rId6"/>
    <p:sldId id="291" r:id="rId7"/>
    <p:sldId id="322" r:id="rId8"/>
    <p:sldId id="307" r:id="rId9"/>
    <p:sldId id="335" r:id="rId10"/>
    <p:sldId id="326" r:id="rId11"/>
    <p:sldId id="332" r:id="rId12"/>
    <p:sldId id="334" r:id="rId13"/>
    <p:sldId id="321" r:id="rId14"/>
    <p:sldId id="329" r:id="rId15"/>
    <p:sldId id="279" r:id="rId16"/>
    <p:sldId id="287" r:id="rId17"/>
  </p:sldIdLst>
  <p:sldSz cx="9144000" cy="5143500" type="screen16x9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2B"/>
    <a:srgbClr val="FFF1D0"/>
    <a:srgbClr val="10337D"/>
    <a:srgbClr val="FFCC00"/>
    <a:srgbClr val="632082"/>
    <a:srgbClr val="00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97" autoAdjust="0"/>
    <p:restoredTop sz="94658" autoAdjust="0"/>
  </p:normalViewPr>
  <p:slideViewPr>
    <p:cSldViewPr snapToGrid="0">
      <p:cViewPr varScale="1">
        <p:scale>
          <a:sx n="203" d="100"/>
          <a:sy n="203" d="100"/>
        </p:scale>
        <p:origin x="1242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74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3678" y="102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A0FBD17A-B5BA-4FEA-8F37-B2437E400199}" type="datetimeFigureOut">
              <a:rPr lang="de-DE" smtClean="0"/>
              <a:pPr/>
              <a:t>21.11.2023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C3CBD69-191A-4007-9D9A-C9F6E7B2BA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487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17BA525A-E94C-40CF-AA4E-8B3DEFEB8966}" type="datetimeFigureOut">
              <a:rPr lang="de-DE" smtClean="0"/>
              <a:pPr/>
              <a:t>21.11.2023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7"/>
            <a:ext cx="5438140" cy="4442698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3633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930C2334-C58B-417C-BFE9-CA7CFF257A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2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33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025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0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825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1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50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2334-C58B-417C-BFE9-CA7CFF257A7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75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67998" y="306376"/>
            <a:ext cx="2850827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820540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Schneider-Digital: We do -</a:t>
            </a:r>
          </a:p>
          <a:p>
            <a:pPr algn="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Photogrammetric Hardware Solutions</a:t>
            </a:r>
            <a:endParaRPr lang="en-US" sz="16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16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Josef J. Schneider – CEO </a:t>
            </a:r>
            <a:endParaRPr lang="de-D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633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20162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622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9492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  <p:sp>
        <p:nvSpPr>
          <p:cNvPr id="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875496"/>
            <a:ext cx="4104456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875496"/>
            <a:ext cx="4248472" cy="328102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0"/>
              </a:spcBef>
              <a:spcAft>
                <a:spcPts val="600"/>
              </a:spcAft>
              <a:buFontTx/>
              <a:buNone/>
              <a:defRPr lang="de-DE" sz="14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265113" indent="0">
              <a:buFontTx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z="1400" b="1" dirty="0"/>
              <a:t>H2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528" y="1275606"/>
            <a:ext cx="4104456" cy="338437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Aufzählung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33"/>
          </p:nvPr>
        </p:nvSpPr>
        <p:spPr>
          <a:xfrm>
            <a:off x="4644008" y="1278970"/>
            <a:ext cx="4248472" cy="33810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911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39502"/>
            <a:ext cx="6264696" cy="360040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H1</a:t>
            </a:r>
          </a:p>
        </p:txBody>
      </p:sp>
    </p:spTree>
    <p:extLst>
      <p:ext uri="{BB962C8B-B14F-4D97-AF65-F5344CB8AC3E}">
        <p14:creationId xmlns:p14="http://schemas.microsoft.com/office/powerpoint/2010/main" val="34709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98075" y="-13390"/>
            <a:ext cx="1790673" cy="6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3059832" y="2943984"/>
            <a:ext cx="5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sz="2000" b="1" dirty="0">
              <a:solidFill>
                <a:schemeClr val="bg1"/>
              </a:solidFill>
            </a:endParaRPr>
          </a:p>
          <a:p>
            <a:pPr algn="r"/>
            <a:r>
              <a:rPr lang="en-US" sz="18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Reference of 3D-Stereo Displays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O:\1 Kunden\Schneider Digital\9 Bild-Archiv\Logos\Logos Schneider Digital\Schneider-Digital-3D-PluraView-Logo\Schneider-Digital-3D-PluraView-Logo-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1288"/>
            <a:ext cx="2376264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4270117" y="1168603"/>
            <a:ext cx="389188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500" dirty="0"/>
          </a:p>
          <a:p>
            <a:pPr algn="ctr"/>
            <a:r>
              <a:rPr lang="en-US" sz="2500" b="1" noProof="0" dirty="0"/>
              <a:t>More information online:</a:t>
            </a:r>
          </a:p>
          <a:p>
            <a:pPr algn="ctr"/>
            <a:endParaRPr lang="en-US" sz="1400" b="1" noProof="0" dirty="0"/>
          </a:p>
          <a:p>
            <a:pPr algn="ctr"/>
            <a:r>
              <a:rPr lang="en-US" sz="2500" noProof="0" dirty="0"/>
              <a:t>www.schneider-digital.com</a:t>
            </a:r>
          </a:p>
          <a:p>
            <a:pPr algn="ctr"/>
            <a:endParaRPr lang="en-US" sz="2500" noProof="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 dirty="0"/>
              <a:t>www.3d-pluraview.com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noProof="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" b="0" noProof="0" dirty="0">
              <a:solidFill>
                <a:schemeClr val="tx1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b="0" dirty="0">
              <a:solidFill>
                <a:schemeClr val="tx1"/>
              </a:solidFill>
            </a:endParaRPr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5337504" y="2767882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5337504" y="2085797"/>
            <a:ext cx="163446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O:\1 Kunden\Schneider Digital\6 Printmedien Werbemittel\Präsentationen\3D PluraView Präsentation\Arbeitsdateien\2018-09\Bilddateien\2018-09-SD-PP-Bild-Schneider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19210" r="8553" b="13947"/>
          <a:stretch/>
        </p:blipFill>
        <p:spPr bwMode="auto">
          <a:xfrm>
            <a:off x="1735459" y="1628924"/>
            <a:ext cx="2150270" cy="181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 userDrawn="1"/>
        </p:nvSpPr>
        <p:spPr>
          <a:xfrm>
            <a:off x="2526695" y="3466992"/>
            <a:ext cx="1459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Josef J. Schneider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66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O:\1 Kunden\Schneider Digital\6 Printmedien Werbemittel\Präsentationen\3D PluraView Präsentation\Arbeitsdateien\Bilddateien\2018-05-SD-PP-Titelseite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1322" b="916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8" y="3969657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9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0802" y="54334"/>
            <a:ext cx="2666038" cy="7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 userDrawn="1"/>
        </p:nvSpPr>
        <p:spPr>
          <a:xfrm>
            <a:off x="6294352" y="4841627"/>
            <a:ext cx="2022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/>
                </a:solidFill>
              </a:rPr>
              <a:t>Josef J. Schneider    11 / 2023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noProof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en-US" sz="1000" b="0" noProof="0" smtClean="0">
                <a:solidFill>
                  <a:schemeClr val="tx1"/>
                </a:solidFill>
              </a:rPr>
              <a:pPr algn="r"/>
              <a:t>‹Nr.›</a:t>
            </a:fld>
            <a:endParaRPr lang="en-US" sz="1000" b="0" noProof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743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>
                <a:solidFill>
                  <a:schemeClr val="tx1"/>
                </a:solidFill>
              </a:rPr>
              <a:t>Schneider Digital - Professional Solutions </a:t>
            </a:r>
            <a:r>
              <a:rPr lang="de-DE" sz="1200" b="0" dirty="0" err="1">
                <a:solidFill>
                  <a:schemeClr val="tx1"/>
                </a:solidFill>
              </a:rPr>
              <a:t>for</a:t>
            </a:r>
            <a:r>
              <a:rPr lang="de-DE" sz="1200" b="0" dirty="0">
                <a:solidFill>
                  <a:schemeClr val="tx1"/>
                </a:solidFill>
              </a:rPr>
              <a:t> 4K-, 3D- and Processing Hardware</a:t>
            </a: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O:\1 Kunden\Schneider Digital\6 Printmedien Werbemittel\Präsentationen\3D PluraView Präsentation\Arbeitsdateien\2018-09\Bilddateien\2018-09-SD-PP-Bild-Schneider-Welle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1"/>
          <a:stretch/>
        </p:blipFill>
        <p:spPr bwMode="auto">
          <a:xfrm>
            <a:off x="3202077" y="-1067061"/>
            <a:ext cx="5941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0802" y="54334"/>
            <a:ext cx="2666038" cy="7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1 Kunden\Schneider Digital\9 Bild-Archiv\Produkte\Monitore\3D Monitore\3D-Pluraview VR\Arbeitsdateien\schatten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382"/>
            <a:ext cx="9144000" cy="8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noProof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en-US" sz="1000" b="0" noProof="0" smtClean="0">
                <a:solidFill>
                  <a:schemeClr val="tx1"/>
                </a:solidFill>
              </a:rPr>
              <a:pPr algn="r"/>
              <a:t>‹Nr.›</a:t>
            </a:fld>
            <a:endParaRPr lang="en-US" sz="1000" b="0" noProof="0" dirty="0">
              <a:solidFill>
                <a:schemeClr val="tx1"/>
              </a:solidFill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 userDrawn="1"/>
        </p:nvSpPr>
        <p:spPr>
          <a:xfrm>
            <a:off x="621705" y="4828869"/>
            <a:ext cx="5106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>
                <a:solidFill>
                  <a:schemeClr val="tx1"/>
                </a:solidFill>
              </a:rPr>
              <a:t>Schneider Digital - Professional Solutions for 4K-, 3D- and Processing Hardware</a:t>
            </a:r>
          </a:p>
        </p:txBody>
      </p:sp>
      <p:pic>
        <p:nvPicPr>
          <p:cNvPr id="36" name="Picture 2" descr="O:\1 Kunden\Schneider Digital\9 Bild-Archiv\Logos\Logos Schneider Digital\Schneider-Digital-Logo-Mit-Subline\Professionelle-3dhardware-de\color\schneider-digital-logo-professionelle-3dhardware-color-de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31" t="-10586" r="74831" b="10586"/>
          <a:stretch/>
        </p:blipFill>
        <p:spPr bwMode="auto">
          <a:xfrm>
            <a:off x="-1744414" y="4538168"/>
            <a:ext cx="2366119" cy="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23">
            <a:extLst>
              <a:ext uri="{FF2B5EF4-FFF2-40B4-BE49-F238E27FC236}">
                <a16:creationId xmlns:a16="http://schemas.microsoft.com/office/drawing/2014/main" id="{0F741B32-5F70-4DB4-A3AE-63AEFFE22BC3}"/>
              </a:ext>
            </a:extLst>
          </p:cNvPr>
          <p:cNvSpPr txBox="1"/>
          <p:nvPr userDrawn="1"/>
        </p:nvSpPr>
        <p:spPr>
          <a:xfrm>
            <a:off x="6294352" y="4841627"/>
            <a:ext cx="2022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/>
                </a:solidFill>
              </a:rPr>
              <a:t>Josef J. Schneider    11 / 2023</a:t>
            </a:r>
          </a:p>
        </p:txBody>
      </p:sp>
    </p:spTree>
    <p:extLst>
      <p:ext uri="{BB962C8B-B14F-4D97-AF65-F5344CB8AC3E}">
        <p14:creationId xmlns:p14="http://schemas.microsoft.com/office/powerpoint/2010/main" val="293845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575" y="54334"/>
            <a:ext cx="2666038" cy="77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0" y="4803998"/>
            <a:ext cx="9144000" cy="36003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0" y="771550"/>
            <a:ext cx="76207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 userDrawn="1"/>
        </p:nvSpPr>
        <p:spPr>
          <a:xfrm>
            <a:off x="8244408" y="4842945"/>
            <a:ext cx="80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noProof="0" dirty="0">
                <a:solidFill>
                  <a:schemeClr val="tx1"/>
                </a:solidFill>
              </a:rPr>
              <a:t>slide </a:t>
            </a:r>
            <a:fld id="{AE54FBD8-4455-41C8-9DEC-FEA853262318}" type="slidenum">
              <a:rPr lang="en-US" sz="1000" b="0" noProof="0" smtClean="0">
                <a:solidFill>
                  <a:schemeClr val="tx1"/>
                </a:solidFill>
              </a:rPr>
              <a:pPr algn="r"/>
              <a:t>‹Nr.›</a:t>
            </a:fld>
            <a:endParaRPr lang="en-US" sz="1000" b="0" noProof="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8623" y="-25916"/>
            <a:ext cx="594904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 userDrawn="1"/>
        </p:nvCxnSpPr>
        <p:spPr>
          <a:xfrm flipH="1">
            <a:off x="8383661" y="4803998"/>
            <a:ext cx="4763" cy="361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23">
            <a:extLst>
              <a:ext uri="{FF2B5EF4-FFF2-40B4-BE49-F238E27FC236}">
                <a16:creationId xmlns:a16="http://schemas.microsoft.com/office/drawing/2014/main" id="{81FFED10-9BDE-4390-A2D4-0D17F9A80A0B}"/>
              </a:ext>
            </a:extLst>
          </p:cNvPr>
          <p:cNvSpPr txBox="1"/>
          <p:nvPr userDrawn="1"/>
        </p:nvSpPr>
        <p:spPr>
          <a:xfrm>
            <a:off x="6294352" y="4841627"/>
            <a:ext cx="2022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chemeClr val="tx1"/>
                </a:solidFill>
              </a:rPr>
              <a:t>Josef J. Schneider    11 / 2023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1705" y="4828869"/>
            <a:ext cx="5106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0" dirty="0">
                <a:solidFill>
                  <a:schemeClr val="tx1"/>
                </a:solidFill>
              </a:rPr>
              <a:t>Schneider Digital - Professional Solutions for 4K-, 3D- and Processing Hardware</a:t>
            </a:r>
          </a:p>
        </p:txBody>
      </p:sp>
    </p:spTree>
    <p:extLst>
      <p:ext uri="{BB962C8B-B14F-4D97-AF65-F5344CB8AC3E}">
        <p14:creationId xmlns:p14="http://schemas.microsoft.com/office/powerpoint/2010/main" val="29881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1 Kunden\Schneider Digital\6 Printmedien Werbemittel\Präsentationen\3D PluraView Präsentation\Arbeitsdateien\Bilddateien\2018-05-SD-PP-Wel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84" y="606037"/>
            <a:ext cx="7128792" cy="47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1" b="3943"/>
          <a:stretch/>
        </p:blipFill>
        <p:spPr bwMode="auto">
          <a:xfrm>
            <a:off x="1397253" y="675850"/>
            <a:ext cx="7824586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 Kunden\Schneider Digital\6 Printmedien Werbemittel\Präsentationen\3D PluraView Präsentation\Arbeitsdateien\2018-09\Bilddateien\2018-05-SD-PP-Logo-EN.png">
            <a:extLst>
              <a:ext uri="{FF2B5EF4-FFF2-40B4-BE49-F238E27FC236}">
                <a16:creationId xmlns:a16="http://schemas.microsoft.com/office/drawing/2014/main" id="{36D9FBCF-96E9-AC89-1B3D-B2297B8C6F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7" y="3966219"/>
            <a:ext cx="2687178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9" Type="http://schemas.openxmlformats.org/officeDocument/2006/relationships/image" Target="../media/image40.png"/><Relationship Id="rId3" Type="http://schemas.openxmlformats.org/officeDocument/2006/relationships/image" Target="../media/image27.png"/><Relationship Id="rId21" Type="http://schemas.openxmlformats.org/officeDocument/2006/relationships/image" Target="../media/image35.png"/><Relationship Id="rId34" Type="http://schemas.openxmlformats.org/officeDocument/2006/relationships/image" Target="../media/image91.png"/><Relationship Id="rId42" Type="http://schemas.openxmlformats.org/officeDocument/2006/relationships/image" Target="../media/image95.png"/><Relationship Id="rId47" Type="http://schemas.openxmlformats.org/officeDocument/2006/relationships/image" Target="../media/image100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79.png"/><Relationship Id="rId25" Type="http://schemas.openxmlformats.org/officeDocument/2006/relationships/image" Target="../media/image84.png"/><Relationship Id="rId33" Type="http://schemas.openxmlformats.org/officeDocument/2006/relationships/image" Target="../media/image90.png"/><Relationship Id="rId38" Type="http://schemas.openxmlformats.org/officeDocument/2006/relationships/image" Target="../media/image94.png"/><Relationship Id="rId46" Type="http://schemas.openxmlformats.org/officeDocument/2006/relationships/image" Target="../media/image99.png"/><Relationship Id="rId2" Type="http://schemas.openxmlformats.org/officeDocument/2006/relationships/image" Target="../media/image72.png"/><Relationship Id="rId16" Type="http://schemas.openxmlformats.org/officeDocument/2006/relationships/image" Target="../media/image78.png"/><Relationship Id="rId20" Type="http://schemas.openxmlformats.org/officeDocument/2006/relationships/image" Target="../media/image34.png"/><Relationship Id="rId29" Type="http://schemas.openxmlformats.org/officeDocument/2006/relationships/image" Target="../media/image87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75.png"/><Relationship Id="rId24" Type="http://schemas.openxmlformats.org/officeDocument/2006/relationships/image" Target="../media/image83.png"/><Relationship Id="rId32" Type="http://schemas.openxmlformats.org/officeDocument/2006/relationships/image" Target="../media/image89.png"/><Relationship Id="rId37" Type="http://schemas.openxmlformats.org/officeDocument/2006/relationships/image" Target="../media/image93.png"/><Relationship Id="rId40" Type="http://schemas.openxmlformats.org/officeDocument/2006/relationships/image" Target="../media/image41.png"/><Relationship Id="rId45" Type="http://schemas.openxmlformats.org/officeDocument/2006/relationships/image" Target="../media/image98.png"/><Relationship Id="rId5" Type="http://schemas.openxmlformats.org/officeDocument/2006/relationships/image" Target="../media/image73.png"/><Relationship Id="rId15" Type="http://schemas.openxmlformats.org/officeDocument/2006/relationships/image" Target="../media/image77.png"/><Relationship Id="rId23" Type="http://schemas.openxmlformats.org/officeDocument/2006/relationships/image" Target="../media/image36.png"/><Relationship Id="rId28" Type="http://schemas.openxmlformats.org/officeDocument/2006/relationships/image" Target="../media/image86.png"/><Relationship Id="rId36" Type="http://schemas.openxmlformats.org/officeDocument/2006/relationships/image" Target="../media/image39.png"/><Relationship Id="rId10" Type="http://schemas.openxmlformats.org/officeDocument/2006/relationships/image" Target="../media/image74.png"/><Relationship Id="rId19" Type="http://schemas.openxmlformats.org/officeDocument/2006/relationships/image" Target="../media/image81.png"/><Relationship Id="rId31" Type="http://schemas.openxmlformats.org/officeDocument/2006/relationships/image" Target="../media/image38.png"/><Relationship Id="rId44" Type="http://schemas.openxmlformats.org/officeDocument/2006/relationships/image" Target="../media/image97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76.png"/><Relationship Id="rId22" Type="http://schemas.openxmlformats.org/officeDocument/2006/relationships/image" Target="../media/image82.png"/><Relationship Id="rId27" Type="http://schemas.openxmlformats.org/officeDocument/2006/relationships/image" Target="../media/image37.png"/><Relationship Id="rId30" Type="http://schemas.openxmlformats.org/officeDocument/2006/relationships/image" Target="../media/image88.png"/><Relationship Id="rId35" Type="http://schemas.openxmlformats.org/officeDocument/2006/relationships/image" Target="../media/image92.png"/><Relationship Id="rId43" Type="http://schemas.openxmlformats.org/officeDocument/2006/relationships/image" Target="../media/image96.png"/><Relationship Id="rId48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26.pn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020F49-B25E-0E35-A1BA-577E543687B9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CopyStation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CopyStation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PRO mobile Workstation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Geospatial Data – </a:t>
            </a:r>
            <a:r>
              <a:rPr lang="en-US" b="0" dirty="0"/>
              <a:t>exponential growth of computing requirements</a:t>
            </a: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52852"/>
            <a:ext cx="8138241" cy="2646878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Professionally-built compact workstation for remote area operations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08610" lvl="1">
              <a:spcAft>
                <a:spcPts val="12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Hard-shell trolley, easily transportable</a:t>
            </a:r>
          </a:p>
          <a:p>
            <a:pPr marL="308610" lvl="1">
              <a:spcAft>
                <a:spcPts val="12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CopyStation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primarily intended to offload/copy FDU to internal NVMe (up to 96-TB internal NVMe)</a:t>
            </a:r>
          </a:p>
          <a:p>
            <a:pPr marL="308610" lvl="1"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CopyStation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PRO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adds serious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processing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capability, e.g. fast LvL00 to Lvl02 (or Lvl03) image copies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Up to 64-cores @ 3.5GHz and 1-TB of 3200MHz memory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SAS 12Gbit/s port option for external NAS connectivity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IPMI remote management onboard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Professional Stereo graphics card configurable</a:t>
            </a:r>
          </a:p>
          <a:p>
            <a:pPr marL="1051560" lvl="2" indent="-285750">
              <a:spcAft>
                <a:spcPts val="600"/>
              </a:spcAft>
              <a:buBlip>
                <a:blip r:embed="rId2"/>
              </a:buBlip>
              <a:defRPr/>
            </a:pPr>
            <a:r>
              <a:rPr lang="pl-PL" sz="1100" dirty="0">
                <a:solidFill>
                  <a:prstClr val="black"/>
                </a:solidFill>
                <a:latin typeface="Calibri"/>
              </a:rPr>
              <a:t>270 mm (W) x 212 mm (H) x 393 mm (D)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6012" y="2911680"/>
            <a:ext cx="2247831" cy="174768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98410B2-BE4E-982B-2C90-F6708132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74349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F992565-9DE3-BB47-F745-A31D12CF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10444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8BE8DA6-6BE0-4DC1-F164-3DD370DB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472272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FDDEB0B-28E4-4D3D-8902-573392C2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902" y="2459844"/>
            <a:ext cx="464483" cy="309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PluraView – </a:t>
            </a:r>
            <a:r>
              <a:rPr lang="en-US" b="0" dirty="0"/>
              <a:t>compatible </a:t>
            </a:r>
            <a:r>
              <a:rPr lang="en-US" b="0" u="sng" dirty="0"/>
              <a:t>geospatial</a:t>
            </a:r>
            <a:r>
              <a:rPr lang="en-US" b="0" dirty="0"/>
              <a:t> stereo-software</a:t>
            </a:r>
          </a:p>
        </p:txBody>
      </p:sp>
      <p:pic>
        <p:nvPicPr>
          <p:cNvPr id="44" name="Picture 2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2" b="32127"/>
          <a:stretch/>
        </p:blipFill>
        <p:spPr bwMode="auto">
          <a:xfrm>
            <a:off x="1775072" y="1385771"/>
            <a:ext cx="859483" cy="2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06154" y="856139"/>
            <a:ext cx="7503960" cy="32810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Monthly updated list for stereoscopic software &amp; vendors, current PDF on our website!</a:t>
            </a:r>
          </a:p>
        </p:txBody>
      </p:sp>
      <p:pic>
        <p:nvPicPr>
          <p:cNvPr id="35" name="Picture 24" descr="O:\1 Kunden\Schneider Digital\9 Bild-Archiv\Logos\Referenzen\rieg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22294" r="19656" b="20693"/>
          <a:stretch/>
        </p:blipFill>
        <p:spPr bwMode="auto">
          <a:xfrm>
            <a:off x="3829378" y="2492816"/>
            <a:ext cx="724220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 descr="O:\1 Kunden\Schneider Digital\9 Bild-Archiv\Logos\Referenzen\usmar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23322"/>
          <a:stretch/>
        </p:blipFill>
        <p:spPr bwMode="auto">
          <a:xfrm>
            <a:off x="2148766" y="3507407"/>
            <a:ext cx="604113" cy="3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33537"/>
          <a:stretch/>
        </p:blipFill>
        <p:spPr bwMode="auto">
          <a:xfrm>
            <a:off x="1319945" y="1900426"/>
            <a:ext cx="859483" cy="2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37598"/>
          <a:stretch/>
        </p:blipFill>
        <p:spPr bwMode="auto">
          <a:xfrm>
            <a:off x="2219316" y="1899037"/>
            <a:ext cx="859483" cy="2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1" b="29224"/>
          <a:stretch/>
        </p:blipFill>
        <p:spPr bwMode="auto">
          <a:xfrm>
            <a:off x="1111222" y="2445498"/>
            <a:ext cx="859483" cy="33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hteck 53"/>
          <p:cNvSpPr/>
          <p:nvPr/>
        </p:nvSpPr>
        <p:spPr>
          <a:xfrm>
            <a:off x="424111" y="1597910"/>
            <a:ext cx="83710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ArcGIS Pro      </a:t>
            </a:r>
            <a:r>
              <a:rPr lang="en-US" sz="900" b="1" dirty="0" err="1"/>
              <a:t>Metashape</a:t>
            </a:r>
            <a:r>
              <a:rPr lang="en-US" sz="900" b="1" dirty="0"/>
              <a:t>    SOCET GXP v4.5       Sci-X       Summit Evolution        ESPA 3D                  </a:t>
            </a:r>
            <a:r>
              <a:rPr lang="en-US" sz="900" b="1" dirty="0" err="1"/>
              <a:t>VRTwo</a:t>
            </a:r>
            <a:r>
              <a:rPr lang="en-US" sz="900" b="1" dirty="0"/>
              <a:t>               </a:t>
            </a:r>
            <a:r>
              <a:rPr lang="en-US" sz="900" b="1" dirty="0" err="1"/>
              <a:t>TerraStereo</a:t>
            </a:r>
            <a:r>
              <a:rPr lang="en-US" sz="900" b="1" dirty="0"/>
              <a:t>        Atlas                     </a:t>
            </a:r>
            <a:r>
              <a:rPr lang="en-US" sz="900" b="1" dirty="0" err="1"/>
              <a:t>Vexvel</a:t>
            </a:r>
            <a:r>
              <a:rPr lang="en-US" sz="900" b="1" dirty="0"/>
              <a:t> </a:t>
            </a:r>
            <a:r>
              <a:rPr lang="en-US" sz="900" b="1" dirty="0" err="1"/>
              <a:t>UltraMap</a:t>
            </a:r>
            <a:r>
              <a:rPr lang="en-US" sz="900" b="1" dirty="0"/>
              <a:t>       </a:t>
            </a:r>
            <a:endParaRPr lang="en-US" sz="1000" b="1" dirty="0"/>
          </a:p>
        </p:txBody>
      </p:sp>
      <p:sp>
        <p:nvSpPr>
          <p:cNvPr id="3" name="Rechteck 2"/>
          <p:cNvSpPr/>
          <p:nvPr/>
        </p:nvSpPr>
        <p:spPr>
          <a:xfrm>
            <a:off x="306154" y="1257068"/>
            <a:ext cx="8514317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 descr="O:\1 Kunden\Schneider Digital\9 Bild-Archiv\Logos\Logos Collagen Partner\esr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2" y="1370372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O:\1 Kunden\Schneider Digital\9 Bild-Archiv\Logos\Referenzen\3dflo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51" y="2501765"/>
            <a:ext cx="792088" cy="2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:\1 Kunden\Schneider Digital\9 Bild-Archiv\Logos\Referenzen\ag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96" y="2502365"/>
            <a:ext cx="648072" cy="2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O:\1 Kunden\Schneider Digital\9 Bild-Archiv\Logos\Referenzen\agisof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06" y="1371192"/>
            <a:ext cx="893861" cy="2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1 Kunden\Schneider Digital\9 Bild-Archiv\Logos\Referenzen\espa-system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65" y="1371524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1 Kunden\Schneider Digital\9 Bild-Archiv\Logos\Referenzen\mencisoftware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4" b="20603"/>
          <a:stretch/>
        </p:blipFill>
        <p:spPr bwMode="auto">
          <a:xfrm>
            <a:off x="2641788" y="3608175"/>
            <a:ext cx="1051099" cy="2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:\1 Kunden\Schneider Digital\9 Bild-Archiv\Logos\Referenzen\microimagh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51" y="1876312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:\1 Kunden\Schneider Digital\9 Bild-Archiv\Logos\Referenzen\osge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54" y="1904114"/>
            <a:ext cx="974700" cy="3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:\1 Kunden\Schneider Digital\9 Bild-Archiv\Logos\Referenzen\sci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618" r="21960" b="-7605"/>
          <a:stretch/>
        </p:blipFill>
        <p:spPr bwMode="auto">
          <a:xfrm>
            <a:off x="2649058" y="1384816"/>
            <a:ext cx="416565" cy="23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1 Kunden\Schneider Digital\9 Bild-Archiv\Logos\Referenzen\stereo-gis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25" y="2434191"/>
            <a:ext cx="1079417" cy="34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1 Kunden\Schneider Digital\9 Bild-Archiv\Logos\Referenzen\ahm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15125" r="21265"/>
          <a:stretch/>
        </p:blipFill>
        <p:spPr bwMode="auto">
          <a:xfrm>
            <a:off x="395536" y="3096210"/>
            <a:ext cx="502904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1 Kunden\Schneider Digital\9 Bild-Archiv\Logos\Referenzen\nframes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3" y="3010948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1 Kunden\Schneider Digital\9 Bild-Archiv\Logos\Referenzen\summit-evolution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93" y="1409123"/>
            <a:ext cx="648072" cy="2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hteck 75"/>
          <p:cNvSpPr/>
          <p:nvPr/>
        </p:nvSpPr>
        <p:spPr>
          <a:xfrm>
            <a:off x="409637" y="2130799"/>
            <a:ext cx="72511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/>
              <a:t>ImageStation</a:t>
            </a:r>
            <a:r>
              <a:rPr lang="en-US" sz="900" b="1" dirty="0"/>
              <a:t>          Stereo Analyst            </a:t>
            </a:r>
            <a:r>
              <a:rPr lang="en-US" sz="900" b="1" dirty="0" err="1"/>
              <a:t>Inpho</a:t>
            </a:r>
            <a:r>
              <a:rPr lang="en-US" sz="900" b="1" dirty="0"/>
              <a:t>                     </a:t>
            </a:r>
            <a:r>
              <a:rPr lang="en-US" sz="900" b="1" dirty="0" err="1"/>
              <a:t>OSGeo</a:t>
            </a:r>
            <a:r>
              <a:rPr lang="en-US" sz="900" b="1" dirty="0"/>
              <a:t>              </a:t>
            </a:r>
            <a:r>
              <a:rPr lang="en-US" sz="900" b="1" dirty="0" err="1"/>
              <a:t>PurVIEW</a:t>
            </a:r>
            <a:r>
              <a:rPr lang="en-US" sz="900" b="1" dirty="0"/>
              <a:t>               </a:t>
            </a:r>
            <a:r>
              <a:rPr lang="en-US" sz="900" b="1" dirty="0" err="1"/>
              <a:t>TNTgis</a:t>
            </a:r>
            <a:r>
              <a:rPr lang="en-US" sz="900" b="1" dirty="0"/>
              <a:t>                   Scene              </a:t>
            </a:r>
            <a:r>
              <a:rPr lang="en-US" sz="900" b="1" dirty="0" err="1"/>
              <a:t>LaserControl</a:t>
            </a:r>
            <a:r>
              <a:rPr lang="en-US" sz="900" b="1" dirty="0"/>
              <a:t>    </a:t>
            </a:r>
            <a:r>
              <a:rPr lang="en-US" sz="900" b="1" dirty="0" err="1"/>
              <a:t>CloudCompare</a:t>
            </a:r>
            <a:r>
              <a:rPr lang="en-US" sz="900" b="1" dirty="0"/>
              <a:t> </a:t>
            </a:r>
          </a:p>
        </p:txBody>
      </p:sp>
      <p:pic>
        <p:nvPicPr>
          <p:cNvPr id="1031" name="Picture 7" descr="O:\1 Kunden\Schneider Digital\9 Bild-Archiv\Logos\Referenzen\purview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11721" r="13249" b="6852"/>
          <a:stretch/>
        </p:blipFill>
        <p:spPr bwMode="auto">
          <a:xfrm>
            <a:off x="3767324" y="1918661"/>
            <a:ext cx="726199" cy="2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:\1 Kunden\Schneider Digital\9 Bild-Archiv\Logos\Referenzen\orbi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7" y="2466900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hteck 77"/>
          <p:cNvSpPr/>
          <p:nvPr/>
        </p:nvSpPr>
        <p:spPr>
          <a:xfrm>
            <a:off x="395537" y="2706754"/>
            <a:ext cx="69412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3DM Content      </a:t>
            </a:r>
            <a:r>
              <a:rPr lang="en-US" sz="900" b="1" dirty="0" err="1"/>
              <a:t>Photomod</a:t>
            </a:r>
            <a:r>
              <a:rPr lang="en-US" sz="900" b="1" dirty="0"/>
              <a:t>        </a:t>
            </a:r>
            <a:r>
              <a:rPr lang="en-US" sz="900" b="1" dirty="0" err="1"/>
              <a:t>Simwright</a:t>
            </a:r>
            <a:r>
              <a:rPr lang="en-US" sz="900" b="1" dirty="0"/>
              <a:t> </a:t>
            </a:r>
            <a:r>
              <a:rPr lang="en-US" sz="900" b="1" dirty="0" err="1"/>
              <a:t>StereoGIS</a:t>
            </a:r>
            <a:r>
              <a:rPr lang="en-US" sz="900" b="1" dirty="0"/>
              <a:t>    </a:t>
            </a:r>
            <a:r>
              <a:rPr lang="en-US" sz="900" b="1" dirty="0" err="1"/>
              <a:t>JewelSuite</a:t>
            </a:r>
            <a:r>
              <a:rPr lang="en-US" sz="900" b="1" dirty="0"/>
              <a:t>             </a:t>
            </a:r>
            <a:r>
              <a:rPr lang="en-US" sz="900" b="1" dirty="0" err="1"/>
              <a:t>RiSCAN</a:t>
            </a:r>
            <a:r>
              <a:rPr lang="en-US" sz="900" b="1" dirty="0"/>
              <a:t> Pro          3d Zephyr         STK                   Petrel                   DJI Terra</a:t>
            </a:r>
          </a:p>
        </p:txBody>
      </p:sp>
      <p:pic>
        <p:nvPicPr>
          <p:cNvPr id="13" name="Picture 10" descr="O:\1 Kunden\Schneider Digital\9 Bild-Archiv\Logos\Referenzen\mapsof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45" y="3059729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hteck 78"/>
          <p:cNvSpPr/>
          <p:nvPr/>
        </p:nvSpPr>
        <p:spPr>
          <a:xfrm>
            <a:off x="395536" y="3287431"/>
            <a:ext cx="83710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/>
              <a:t>KomVISH</a:t>
            </a:r>
            <a:r>
              <a:rPr lang="en-US" sz="900" b="1" dirty="0"/>
              <a:t>     sure aerial / Pro            Go2VR / D2P                </a:t>
            </a:r>
            <a:r>
              <a:rPr lang="en-US" sz="900" b="1" dirty="0" err="1"/>
              <a:t>Photosoft</a:t>
            </a:r>
            <a:r>
              <a:rPr lang="en-US" sz="900" b="1" dirty="0"/>
              <a:t>            </a:t>
            </a:r>
            <a:r>
              <a:rPr lang="en-US" sz="900" b="1" dirty="0" err="1"/>
              <a:t>GoCAD</a:t>
            </a:r>
            <a:r>
              <a:rPr lang="en-US" sz="900" b="1" dirty="0"/>
              <a:t>                  Kingdom          Unity 3D          DPS / Delta </a:t>
            </a:r>
          </a:p>
        </p:txBody>
      </p:sp>
      <p:pic>
        <p:nvPicPr>
          <p:cNvPr id="1041" name="Picture 17" descr="O:\1 Kunden\Schneider Digital\9 Bild-Archiv\Logos\Referenzen\3ds-systems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81" y="3037687"/>
            <a:ext cx="1013529" cy="3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:\1 Kunden\Schneider Digital\9 Bild-Archiv\Logos\Referenzen\emerson.pn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7" t="-1" r="13400" b="426"/>
          <a:stretch/>
        </p:blipFill>
        <p:spPr bwMode="auto">
          <a:xfrm>
            <a:off x="3771224" y="2976006"/>
            <a:ext cx="792088" cy="3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hteck 81"/>
          <p:cNvSpPr/>
          <p:nvPr/>
        </p:nvSpPr>
        <p:spPr>
          <a:xfrm>
            <a:off x="395536" y="4451058"/>
            <a:ext cx="83996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    </a:t>
            </a:r>
            <a:r>
              <a:rPr lang="en-US" sz="900" b="1" dirty="0" err="1"/>
              <a:t>Delmia</a:t>
            </a:r>
            <a:r>
              <a:rPr lang="en-US" sz="900" b="1" dirty="0"/>
              <a:t>                  </a:t>
            </a:r>
            <a:r>
              <a:rPr lang="en-US" sz="900" b="1" dirty="0" err="1"/>
              <a:t>Geovia</a:t>
            </a:r>
            <a:r>
              <a:rPr lang="en-US" sz="900" b="1" dirty="0"/>
              <a:t>            Creo View MCAD       </a:t>
            </a:r>
            <a:r>
              <a:rPr lang="en-US" sz="900" b="1" dirty="0" err="1"/>
              <a:t>DeltaGen</a:t>
            </a:r>
            <a:r>
              <a:rPr lang="en-US" sz="900" b="1" dirty="0"/>
              <a:t> Rhino        Precision 3D Topo        </a:t>
            </a:r>
            <a:r>
              <a:rPr lang="en-US" sz="900" b="1" dirty="0" err="1"/>
              <a:t>WinATLAS</a:t>
            </a:r>
            <a:r>
              <a:rPr lang="en-US" sz="900" b="1" dirty="0"/>
              <a:t> 	</a:t>
            </a:r>
            <a:endParaRPr lang="en-US" sz="1000" b="1" dirty="0"/>
          </a:p>
        </p:txBody>
      </p:sp>
      <p:pic>
        <p:nvPicPr>
          <p:cNvPr id="1044" name="Picture 20" descr="O:\1 Kunden\Schneider Digital\9 Bild-Archiv\Logos\Referenzen\dassault-systems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4544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:\1 Kunden\Schneider Digital\9 Bild-Archiv\Logos\Referenzen\ptc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39" y="4236548"/>
            <a:ext cx="732122" cy="2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O:\1 Kunden\Schneider Digital\9 Bild-Archiv\Logos\Referenzen\unity3d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82" y="3104775"/>
            <a:ext cx="725402" cy="2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:\1 Kunden\Schneider Digital\9 Bild-Archiv\Logos\Referenzen\geoin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24" y="3615691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O:\1 Kunden\Schneider Digital\9 Bild-Archiv\Logos\Referenzen\terrasolid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5" y="1338176"/>
            <a:ext cx="1008112" cy="3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O:\1 Kunden\Schneider Digital\9 Bild-Archiv\Logos\Referenzen\rhinoceros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67" y="4143637"/>
            <a:ext cx="1141068" cy="3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O:\1 Kunden\Schneider Digital\9 Bild-Archiv\Logos\Referenzen\backer-hughes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78" y="2464186"/>
            <a:ext cx="893663" cy="28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1 Kunden\Schneider Digital\9 Bild-Archiv\Logos\Referenzen\ihs-markit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46" y="3117099"/>
            <a:ext cx="798213" cy="2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hteck 54"/>
          <p:cNvSpPr/>
          <p:nvPr/>
        </p:nvSpPr>
        <p:spPr>
          <a:xfrm>
            <a:off x="323528" y="3828685"/>
            <a:ext cx="8471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/>
              <a:t>LiMON</a:t>
            </a:r>
            <a:r>
              <a:rPr lang="en-US" sz="900" b="1" dirty="0"/>
              <a:t> Viewer PRO       </a:t>
            </a:r>
            <a:r>
              <a:rPr lang="en-US" sz="900" b="1" dirty="0" err="1"/>
              <a:t>Vizable</a:t>
            </a:r>
            <a:r>
              <a:rPr lang="en-US" sz="900" b="1" dirty="0"/>
              <a:t>                 </a:t>
            </a:r>
            <a:r>
              <a:rPr lang="en-US" sz="900" b="1" dirty="0" err="1"/>
              <a:t>uSmart</a:t>
            </a:r>
            <a:r>
              <a:rPr lang="en-US" sz="900" b="1" dirty="0"/>
              <a:t>          </a:t>
            </a:r>
            <a:r>
              <a:rPr lang="en-US" sz="900" b="1" dirty="0" err="1"/>
              <a:t>StereoCAD</a:t>
            </a:r>
            <a:r>
              <a:rPr lang="en-US" sz="900" b="1" dirty="0"/>
              <a:t>         </a:t>
            </a:r>
            <a:r>
              <a:rPr lang="en-US" sz="900" b="1" dirty="0" err="1"/>
              <a:t>ContextCapture</a:t>
            </a:r>
            <a:r>
              <a:rPr lang="en-US" sz="900" b="1" dirty="0"/>
              <a:t>           </a:t>
            </a:r>
            <a:r>
              <a:rPr lang="en-US" sz="900" b="1" dirty="0" err="1"/>
              <a:t>Eternix</a:t>
            </a:r>
            <a:r>
              <a:rPr lang="en-US" sz="900" b="1" dirty="0"/>
              <a:t>          </a:t>
            </a:r>
            <a:r>
              <a:rPr lang="en-US" sz="900" b="1" dirty="0" err="1"/>
              <a:t>Micromap</a:t>
            </a:r>
            <a:r>
              <a:rPr lang="en-US" sz="900" b="1" dirty="0"/>
              <a:t> Manager </a:t>
            </a:r>
          </a:p>
          <a:p>
            <a:r>
              <a:rPr lang="en-US" sz="900" b="1" dirty="0"/>
              <a:t>                                                                                                                                                                    Blaze Terra</a:t>
            </a:r>
          </a:p>
        </p:txBody>
      </p:sp>
      <p:pic>
        <p:nvPicPr>
          <p:cNvPr id="20" name="Picture 9" descr="O:\1 Kunden\Schneider Digital\9 Bild-Archiv\Logos\Referenzen\worldviz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18" y="3582219"/>
            <a:ext cx="864096" cy="2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O:\1 Kunden\Schneider Digital\9 Bild-Archiv\Logos\Referenzen\bentley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07" y="3597893"/>
            <a:ext cx="963094" cy="3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O:\1 Kunden\Schneider Digital\9 Bild-Archiv\Logos\Referenzen\klt.png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1" r="36632"/>
          <a:stretch/>
        </p:blipFill>
        <p:spPr bwMode="auto">
          <a:xfrm>
            <a:off x="5150107" y="4089723"/>
            <a:ext cx="421051" cy="4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O:\1 Kunden\Schneider Digital\9 Bild-Archiv\Logos\Referenzen\carlson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03" y="4236548"/>
            <a:ext cx="914400" cy="2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O:\1 Kunden\Schneider Digital\9 Bild-Archiv\Logos\Referenzen\faro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91" y="1937927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O:\1 Kunden\Schneider Digital\9 Bild-Archiv\Logos\Referenzen\zoller-froehlich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14" y="1900912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O:\1 Kunden\Schneider Digital\9 Bild-Archiv\Logos\Referenzen\cardinal-systems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72" y="1329390"/>
            <a:ext cx="1066436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O:\1 Kunden\Schneider Digital\9 Bild-Archiv\Logos\Referenzen\analytica.png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" r="15850" b="10669"/>
          <a:stretch/>
        </p:blipFill>
        <p:spPr bwMode="auto">
          <a:xfrm>
            <a:off x="5984704" y="3013334"/>
            <a:ext cx="769523" cy="31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O:\1 Kunden\Schneider Digital\9 Bild-Archiv\Logos\Referenzen\limon-viewer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1" y="3559988"/>
            <a:ext cx="942975" cy="2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A3615A-5072-42C9-8856-1CD4730129D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843638" y="2460269"/>
            <a:ext cx="784075" cy="259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F8B321-0329-4D4F-8169-CA030DF03F1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631344" y="3531989"/>
            <a:ext cx="365587" cy="3269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E11556-BCB3-4535-A521-7D9B0E4F49C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987748" y="1832799"/>
            <a:ext cx="347702" cy="3347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6C5F0-DC90-406F-A5B1-6A65C8BB85A8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374" y="1342133"/>
            <a:ext cx="957385" cy="313764"/>
          </a:xfrm>
          <a:prstGeom prst="rect">
            <a:avLst/>
          </a:prstGeom>
        </p:spPr>
      </p:pic>
      <p:pic>
        <p:nvPicPr>
          <p:cNvPr id="80" name="Picture 23">
            <a:extLst>
              <a:ext uri="{FF2B5EF4-FFF2-40B4-BE49-F238E27FC236}">
                <a16:creationId xmlns:a16="http://schemas.microsoft.com/office/drawing/2014/main" id="{CD000527-CF25-4842-A8FF-9C6276DAB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33537"/>
          <a:stretch/>
        </p:blipFill>
        <p:spPr bwMode="auto">
          <a:xfrm>
            <a:off x="395536" y="1878220"/>
            <a:ext cx="859483" cy="2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B95EDB-8215-4FD8-B091-64CFE32C7D18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438633" y="1382103"/>
            <a:ext cx="736057" cy="273267"/>
          </a:xfrm>
          <a:prstGeom prst="rect">
            <a:avLst/>
          </a:prstGeom>
        </p:spPr>
      </p:pic>
      <p:pic>
        <p:nvPicPr>
          <p:cNvPr id="85" name="Picture 20" descr="O:\1 Kunden\Schneider Digital\9 Bild-Archiv\Logos\Referenzen\dassault-systems.png">
            <a:extLst>
              <a:ext uri="{FF2B5EF4-FFF2-40B4-BE49-F238E27FC236}">
                <a16:creationId xmlns:a16="http://schemas.microsoft.com/office/drawing/2014/main" id="{4FE2B2CE-D930-48CB-BF39-09635A8B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16" y="4187787"/>
            <a:ext cx="936104" cy="2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468631C-612A-41AC-AD7B-EA0B5F15887D}"/>
              </a:ext>
            </a:extLst>
          </p:cNvPr>
          <p:cNvCxnSpPr>
            <a:cxnSpLocks/>
          </p:cNvCxnSpPr>
          <p:nvPr/>
        </p:nvCxnSpPr>
        <p:spPr>
          <a:xfrm flipH="1">
            <a:off x="5481955" y="1253827"/>
            <a:ext cx="3326223" cy="353163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E8F4582C-D9CA-4FDB-BF5E-9E13803FAE9E}"/>
              </a:ext>
            </a:extLst>
          </p:cNvPr>
          <p:cNvSpPr txBox="1"/>
          <p:nvPr/>
        </p:nvSpPr>
        <p:spPr>
          <a:xfrm>
            <a:off x="6525056" y="2757461"/>
            <a:ext cx="2132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 err="1">
                <a:solidFill>
                  <a:srgbClr val="FF0000"/>
                </a:solidFill>
              </a:rPr>
              <a:t>How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de-DE" sz="2400" b="1" dirty="0" err="1">
                <a:solidFill>
                  <a:srgbClr val="FF0000"/>
                </a:solidFill>
              </a:rPr>
              <a:t>about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your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de-DE" sz="2400" b="1" dirty="0" err="1">
                <a:solidFill>
                  <a:srgbClr val="FF0000"/>
                </a:solidFill>
              </a:rPr>
              <a:t>software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application</a:t>
            </a:r>
            <a:r>
              <a:rPr lang="de-DE" sz="2400" b="1" dirty="0">
                <a:solidFill>
                  <a:srgbClr val="FF0000"/>
                </a:solidFill>
              </a:rPr>
              <a:t>(s)?</a:t>
            </a:r>
          </a:p>
        </p:txBody>
      </p:sp>
    </p:spTree>
    <p:extLst>
      <p:ext uri="{BB962C8B-B14F-4D97-AF65-F5344CB8AC3E}">
        <p14:creationId xmlns:p14="http://schemas.microsoft.com/office/powerpoint/2010/main" val="34649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DBDC33-5623-477D-A570-6F14D160AE0B}"/>
              </a:ext>
            </a:extLst>
          </p:cNvPr>
          <p:cNvSpPr txBox="1"/>
          <p:nvPr/>
        </p:nvSpPr>
        <p:spPr>
          <a:xfrm>
            <a:off x="1995091" y="860214"/>
            <a:ext cx="54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Thank</a:t>
            </a:r>
            <a:r>
              <a:rPr lang="de-DE" sz="3200" b="1" dirty="0"/>
              <a:t> </a:t>
            </a:r>
            <a:r>
              <a:rPr lang="de-DE" sz="3200" b="1" dirty="0" err="1"/>
              <a:t>you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</a:t>
            </a:r>
            <a:r>
              <a:rPr lang="de-DE" sz="3200" b="1" dirty="0" err="1"/>
              <a:t>your</a:t>
            </a:r>
            <a:r>
              <a:rPr lang="de-DE" sz="3200" b="1" dirty="0"/>
              <a:t> </a:t>
            </a:r>
            <a:r>
              <a:rPr lang="de-DE" sz="3200" b="1" dirty="0" err="1"/>
              <a:t>attention</a:t>
            </a:r>
            <a:r>
              <a:rPr lang="de-DE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24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A07F823D-6B58-4D9A-8569-091ED360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9058" y="1150813"/>
            <a:ext cx="2125752" cy="17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4061A5-212C-661E-A5AC-C0199E31E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688" y="3374053"/>
            <a:ext cx="975104" cy="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106C1DE-BDC1-6F8F-3E97-0CBD4094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24" y="2952576"/>
            <a:ext cx="1113523" cy="11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0D8C6EE-6D30-F52D-9B6F-4E4488DD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538" y="3746810"/>
            <a:ext cx="1119671" cy="1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FF3E697-EFB1-5DB5-3926-7B7D0074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4718" y="3778630"/>
            <a:ext cx="1119671" cy="1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1D28828-EBB4-4581-8E6C-1B115029F7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9550"/>
          <a:stretch/>
        </p:blipFill>
        <p:spPr>
          <a:xfrm>
            <a:off x="3320143" y="2687363"/>
            <a:ext cx="2460171" cy="25553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– a full-service </a:t>
            </a:r>
            <a:r>
              <a:rPr lang="en-US" dirty="0" err="1"/>
              <a:t>GeoIT</a:t>
            </a:r>
            <a:r>
              <a:rPr lang="en-US" dirty="0"/>
              <a:t> hardware provider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0D1A05C-97D5-4B7B-BA24-14BE019C9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256" y="875496"/>
            <a:ext cx="4104456" cy="328102"/>
          </a:xfrm>
        </p:spPr>
        <p:txBody>
          <a:bodyPr/>
          <a:lstStyle/>
          <a:p>
            <a:r>
              <a:rPr lang="de-DE" b="0" dirty="0"/>
              <a:t>… </a:t>
            </a:r>
            <a:r>
              <a:rPr lang="en-US" b="0" dirty="0"/>
              <a:t>for professional 4K, 3D-display and </a:t>
            </a:r>
            <a:r>
              <a:rPr lang="en-US" b="0" dirty="0" err="1"/>
              <a:t>GeoIT</a:t>
            </a:r>
            <a:r>
              <a:rPr lang="en-US" b="0" dirty="0"/>
              <a:t> hardware</a:t>
            </a:r>
            <a:endParaRPr lang="de-DE" b="0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CF91D69F-C00A-4D21-B26B-7FB415E62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b="24238"/>
          <a:stretch/>
        </p:blipFill>
        <p:spPr bwMode="auto">
          <a:xfrm>
            <a:off x="8057801" y="1063034"/>
            <a:ext cx="1002275" cy="5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73BB36E-F5AF-4392-9F4E-A96DADDFA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16224"/>
          <a:stretch/>
        </p:blipFill>
        <p:spPr bwMode="auto">
          <a:xfrm>
            <a:off x="8031363" y="1747249"/>
            <a:ext cx="1046215" cy="6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7B01D3F4-0F98-4DFA-A0EF-7EA5FC9EF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4" b="10698"/>
          <a:stretch/>
        </p:blipFill>
        <p:spPr bwMode="auto">
          <a:xfrm>
            <a:off x="6439342" y="1063034"/>
            <a:ext cx="1618459" cy="8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BFE6E49-3669-4A3E-A67A-A424B2CD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5343" y="658136"/>
            <a:ext cx="2208446" cy="22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4C0E54E-1073-40D1-AC4B-6C70553CD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t="20425" r="11905" b="6940"/>
          <a:stretch/>
        </p:blipFill>
        <p:spPr bwMode="auto">
          <a:xfrm>
            <a:off x="5703916" y="2086795"/>
            <a:ext cx="3455599" cy="29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8F6B163-6A81-E248-FD66-05132D6F3A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3" y="1244185"/>
            <a:ext cx="1040830" cy="26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C78DBAFF-247F-4E6A-B208-9073F3E20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2669" y="1030544"/>
            <a:ext cx="678188" cy="6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076C5F0-3CE3-2033-6D06-86267C90F7C9}"/>
              </a:ext>
            </a:extLst>
          </p:cNvPr>
          <p:cNvSpPr txBox="1"/>
          <p:nvPr/>
        </p:nvSpPr>
        <p:spPr>
          <a:xfrm>
            <a:off x="7969926" y="1011147"/>
            <a:ext cx="75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heSans C5 SemiBold" panose="020B0402050302020203" pitchFamily="34" charset="77"/>
              </a:rPr>
              <a:t>27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Schneider Digital – </a:t>
            </a:r>
            <a:r>
              <a:rPr lang="en-US" b="0" dirty="0"/>
              <a:t>Your partner for processing &amp; visualization</a:t>
            </a:r>
            <a:br>
              <a:rPr lang="de-DE" b="0" dirty="0"/>
            </a:br>
            <a:br>
              <a:rPr lang="de-DE" b="0" dirty="0"/>
            </a:br>
            <a:endParaRPr lang="de-DE" dirty="0"/>
          </a:p>
        </p:txBody>
      </p:sp>
      <p:sp>
        <p:nvSpPr>
          <p:cNvPr id="13" name="Textfeld 15">
            <a:extLst>
              <a:ext uri="{FF2B5EF4-FFF2-40B4-BE49-F238E27FC236}">
                <a16:creationId xmlns:a16="http://schemas.microsoft.com/office/drawing/2014/main" id="{D6FA8E8B-E13C-42AD-9A4C-63D5790379C8}"/>
              </a:ext>
            </a:extLst>
          </p:cNvPr>
          <p:cNvSpPr txBox="1"/>
          <p:nvPr/>
        </p:nvSpPr>
        <p:spPr>
          <a:xfrm>
            <a:off x="1256737" y="947599"/>
            <a:ext cx="647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 a specialist IT hardware manufacture, we are principal software vendors neutral </a:t>
            </a:r>
          </a:p>
          <a:p>
            <a:r>
              <a:rPr lang="en-US" sz="1400" dirty="0"/>
              <a:t>We perfectly networked to all major geospatial and hardware vendors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88916B9-602E-4FF0-BB3B-5B2B4E9D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42" y="106082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5">
            <a:extLst>
              <a:ext uri="{FF2B5EF4-FFF2-40B4-BE49-F238E27FC236}">
                <a16:creationId xmlns:a16="http://schemas.microsoft.com/office/drawing/2014/main" id="{A6C54088-6593-42BE-B38A-5D476DE4920C}"/>
              </a:ext>
            </a:extLst>
          </p:cNvPr>
          <p:cNvSpPr txBox="1"/>
          <p:nvPr/>
        </p:nvSpPr>
        <p:spPr>
          <a:xfrm>
            <a:off x="1251822" y="1597996"/>
            <a:ext cx="663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Focused to provide best display and processing hardware price/performance,</a:t>
            </a:r>
            <a:br>
              <a:rPr lang="en-US" sz="1400" dirty="0"/>
            </a:br>
            <a:r>
              <a:rPr lang="en-US" sz="1400" dirty="0"/>
              <a:t>matching the software requirements to user and project resources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D46833F-3F9F-4601-85A6-7B58C018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26" y="171122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feld 15">
            <a:extLst>
              <a:ext uri="{FF2B5EF4-FFF2-40B4-BE49-F238E27FC236}">
                <a16:creationId xmlns:a16="http://schemas.microsoft.com/office/drawing/2014/main" id="{4153CF97-7F45-4343-BCFE-7E447AFE3D96}"/>
              </a:ext>
            </a:extLst>
          </p:cNvPr>
          <p:cNvSpPr txBox="1"/>
          <p:nvPr/>
        </p:nvSpPr>
        <p:spPr>
          <a:xfrm>
            <a:off x="1256737" y="2260269"/>
            <a:ext cx="572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are passionate about stereoscopic visualization and data interaction,</a:t>
            </a:r>
          </a:p>
          <a:p>
            <a:r>
              <a:rPr lang="en-US" sz="1400" dirty="0"/>
              <a:t>act as development partner for many software companies!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42744503-73B3-4BA8-B096-5C7EAF04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42" y="236161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feld 15">
            <a:extLst>
              <a:ext uri="{FF2B5EF4-FFF2-40B4-BE49-F238E27FC236}">
                <a16:creationId xmlns:a16="http://schemas.microsoft.com/office/drawing/2014/main" id="{5056D84F-273F-48E9-9DC6-B5774572A016}"/>
              </a:ext>
            </a:extLst>
          </p:cNvPr>
          <p:cNvSpPr txBox="1"/>
          <p:nvPr/>
        </p:nvSpPr>
        <p:spPr>
          <a:xfrm>
            <a:off x="1276522" y="2905625"/>
            <a:ext cx="736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are driving development:  Bi-directional, active collaboration with soft- and hardware manufacturers, connecting hardware capabilities to geospatial applications.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9BBE7FD2-B51F-46D6-8C48-956B26C2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26" y="301201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>
            <a:extLst>
              <a:ext uri="{FF2B5EF4-FFF2-40B4-BE49-F238E27FC236}">
                <a16:creationId xmlns:a16="http://schemas.microsoft.com/office/drawing/2014/main" id="{E8791DA6-5222-4818-A832-CFD9A17DD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2" b="32127"/>
          <a:stretch/>
        </p:blipFill>
        <p:spPr bwMode="auto">
          <a:xfrm>
            <a:off x="4627312" y="3814991"/>
            <a:ext cx="859483" cy="2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O:\1 Kunden\Schneider Digital\9 Bild-Archiv\Logos\Referenzen\riegl.png">
            <a:extLst>
              <a:ext uri="{FF2B5EF4-FFF2-40B4-BE49-F238E27FC236}">
                <a16:creationId xmlns:a16="http://schemas.microsoft.com/office/drawing/2014/main" id="{3A5AE5AA-6CA2-44E9-9D89-B96D9E3BE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22294" r="19656" b="20693"/>
          <a:stretch/>
        </p:blipFill>
        <p:spPr bwMode="auto">
          <a:xfrm>
            <a:off x="7470329" y="4276023"/>
            <a:ext cx="1101549" cy="37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3">
            <a:extLst>
              <a:ext uri="{FF2B5EF4-FFF2-40B4-BE49-F238E27FC236}">
                <a16:creationId xmlns:a16="http://schemas.microsoft.com/office/drawing/2014/main" id="{29A50D37-50FE-4CB1-BEA7-B06B439D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37598"/>
          <a:stretch/>
        </p:blipFill>
        <p:spPr bwMode="auto">
          <a:xfrm>
            <a:off x="1801287" y="4113140"/>
            <a:ext cx="859483" cy="2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>
            <a:extLst>
              <a:ext uri="{FF2B5EF4-FFF2-40B4-BE49-F238E27FC236}">
                <a16:creationId xmlns:a16="http://schemas.microsoft.com/office/drawing/2014/main" id="{CFA6B532-EB8D-4402-A665-E1C0F3C74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1" b="29224"/>
          <a:stretch/>
        </p:blipFill>
        <p:spPr bwMode="auto">
          <a:xfrm>
            <a:off x="3900728" y="4067460"/>
            <a:ext cx="859483" cy="33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O:\1 Kunden\Schneider Digital\9 Bild-Archiv\Logos\Logos Collagen Partner\esri.png">
            <a:extLst>
              <a:ext uri="{FF2B5EF4-FFF2-40B4-BE49-F238E27FC236}">
                <a16:creationId xmlns:a16="http://schemas.microsoft.com/office/drawing/2014/main" id="{A90E042B-DF43-47E4-9147-27CB8CA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64" y="3710647"/>
            <a:ext cx="792088" cy="2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O:\1 Kunden\Schneider Digital\9 Bild-Archiv\Logos\Referenzen\agisoft.png">
            <a:extLst>
              <a:ext uri="{FF2B5EF4-FFF2-40B4-BE49-F238E27FC236}">
                <a16:creationId xmlns:a16="http://schemas.microsoft.com/office/drawing/2014/main" id="{3D6A1AD8-91AF-4AD6-B924-7C7D4EB52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13" y="4126880"/>
            <a:ext cx="984124" cy="3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O:\1 Kunden\Schneider Digital\9 Bild-Archiv\Logos\Referenzen\espa-systems.png">
            <a:extLst>
              <a:ext uri="{FF2B5EF4-FFF2-40B4-BE49-F238E27FC236}">
                <a16:creationId xmlns:a16="http://schemas.microsoft.com/office/drawing/2014/main" id="{331750A2-C82B-41A9-BA52-A060CA2BE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13" y="4510284"/>
            <a:ext cx="988740" cy="3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O:\1 Kunden\Schneider Digital\9 Bild-Archiv\Logos\Referenzen\nframes.png">
            <a:extLst>
              <a:ext uri="{FF2B5EF4-FFF2-40B4-BE49-F238E27FC236}">
                <a16:creationId xmlns:a16="http://schemas.microsoft.com/office/drawing/2014/main" id="{D9691635-E574-4686-9BFC-FE92A18BE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4" y="3941848"/>
            <a:ext cx="1160116" cy="36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O:\1 Kunden\Schneider Digital\9 Bild-Archiv\Logos\Referenzen\summit-evolution.png">
            <a:extLst>
              <a:ext uri="{FF2B5EF4-FFF2-40B4-BE49-F238E27FC236}">
                <a16:creationId xmlns:a16="http://schemas.microsoft.com/office/drawing/2014/main" id="{C302F849-2D45-43F6-A1E7-25D9854FB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95" y="3687195"/>
            <a:ext cx="840361" cy="2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O:\1 Kunden\Schneider Digital\9 Bild-Archiv\Logos\Referenzen\orbit.png">
            <a:extLst>
              <a:ext uri="{FF2B5EF4-FFF2-40B4-BE49-F238E27FC236}">
                <a16:creationId xmlns:a16="http://schemas.microsoft.com/office/drawing/2014/main" id="{47D53193-285C-4482-B7A7-7FE327DC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66" y="4025779"/>
            <a:ext cx="864096" cy="2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0" descr="O:\1 Kunden\Schneider Digital\9 Bild-Archiv\Logos\Referenzen\dassault-systems.png">
            <a:extLst>
              <a:ext uri="{FF2B5EF4-FFF2-40B4-BE49-F238E27FC236}">
                <a16:creationId xmlns:a16="http://schemas.microsoft.com/office/drawing/2014/main" id="{F00C76F9-132C-4E39-97D9-6CCF800D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62" y="4354264"/>
            <a:ext cx="984125" cy="3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5" descr="O:\1 Kunden\Schneider Digital\9 Bild-Archiv\Logos\Referenzen\terrasolid.png">
            <a:extLst>
              <a:ext uri="{FF2B5EF4-FFF2-40B4-BE49-F238E27FC236}">
                <a16:creationId xmlns:a16="http://schemas.microsoft.com/office/drawing/2014/main" id="{71678EFC-FEF3-412B-890F-B3B27A46E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18757"/>
          <a:stretch/>
        </p:blipFill>
        <p:spPr bwMode="auto">
          <a:xfrm>
            <a:off x="6512994" y="3904301"/>
            <a:ext cx="939392" cy="49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O:\1 Kunden\Schneider Digital\9 Bild-Archiv\Logos\Referenzen\bentley.png">
            <a:extLst>
              <a:ext uri="{FF2B5EF4-FFF2-40B4-BE49-F238E27FC236}">
                <a16:creationId xmlns:a16="http://schemas.microsoft.com/office/drawing/2014/main" id="{3EE12A62-421A-4A0A-8678-F173DE10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23" y="3774932"/>
            <a:ext cx="889945" cy="2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6" descr="O:\1 Kunden\Schneider Digital\9 Bild-Archiv\Logos\Referenzen\faro.png">
            <a:extLst>
              <a:ext uri="{FF2B5EF4-FFF2-40B4-BE49-F238E27FC236}">
                <a16:creationId xmlns:a16="http://schemas.microsoft.com/office/drawing/2014/main" id="{875A1244-04F9-4354-9DCA-7A0F77015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14" y="4212002"/>
            <a:ext cx="690929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7" descr="O:\1 Kunden\Schneider Digital\9 Bild-Archiv\Logos\Referenzen\zoller-froehlich.png">
            <a:extLst>
              <a:ext uri="{FF2B5EF4-FFF2-40B4-BE49-F238E27FC236}">
                <a16:creationId xmlns:a16="http://schemas.microsoft.com/office/drawing/2014/main" id="{D8E6C0E1-46DC-4537-8828-8E1AE94A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18" y="4438919"/>
            <a:ext cx="898282" cy="2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O:\1 Kunden\Schneider Digital\9 Bild-Archiv\Logos\Referenzen\cardinal-systems.png">
            <a:extLst>
              <a:ext uri="{FF2B5EF4-FFF2-40B4-BE49-F238E27FC236}">
                <a16:creationId xmlns:a16="http://schemas.microsoft.com/office/drawing/2014/main" id="{C47A70A4-F69C-4FEE-BB5E-61787D511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12680"/>
          <a:stretch/>
        </p:blipFill>
        <p:spPr bwMode="auto">
          <a:xfrm>
            <a:off x="6368743" y="4367430"/>
            <a:ext cx="962353" cy="4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3">
            <a:extLst>
              <a:ext uri="{FF2B5EF4-FFF2-40B4-BE49-F238E27FC236}">
                <a16:creationId xmlns:a16="http://schemas.microsoft.com/office/drawing/2014/main" id="{B457E45F-6F86-4780-8841-0EA830176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33537"/>
          <a:stretch/>
        </p:blipFill>
        <p:spPr bwMode="auto">
          <a:xfrm>
            <a:off x="3199943" y="3571365"/>
            <a:ext cx="1139688" cy="37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CEBB27-A3C6-4C81-8837-0432C4EC14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12191" y="4467670"/>
            <a:ext cx="690929" cy="256513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D798A9F-869A-43CE-B629-B8D6EB55FD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0" y="4244535"/>
            <a:ext cx="873849" cy="5108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661F61-222C-C9C2-3402-183DDC2148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04" y="3474816"/>
            <a:ext cx="1637361" cy="4412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E70A43F-5196-36FF-6B4F-FDB7CC709B4A}"/>
              </a:ext>
            </a:extLst>
          </p:cNvPr>
          <p:cNvSpPr txBox="1"/>
          <p:nvPr/>
        </p:nvSpPr>
        <p:spPr>
          <a:xfrm>
            <a:off x="7969926" y="1248022"/>
            <a:ext cx="756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TheSans C5 SemiLight" panose="020B0402050302020203" pitchFamily="34" charset="77"/>
              </a:rPr>
              <a:t>Years</a:t>
            </a:r>
            <a:endParaRPr lang="de-DE" dirty="0">
              <a:latin typeface="TheSans C5 SemiLight" panose="020B04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0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aushaltsgerät, Elektronik, Im Haus, Silber enthält.&#10;&#10;Automatisch generierte Beschreibung">
            <a:extLst>
              <a:ext uri="{FF2B5EF4-FFF2-40B4-BE49-F238E27FC236}">
                <a16:creationId xmlns:a16="http://schemas.microsoft.com/office/drawing/2014/main" id="{06D286A7-E07F-D821-94F7-C126B3DC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11534"/>
          <a:stretch/>
        </p:blipFill>
        <p:spPr>
          <a:xfrm>
            <a:off x="6750424" y="1955436"/>
            <a:ext cx="2307071" cy="209264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932055" y="1339188"/>
            <a:ext cx="7913771" cy="1215717"/>
          </a:xfrm>
          <a:prstGeom prst="rect">
            <a:avLst/>
          </a:prstGeom>
          <a:noFill/>
          <a:ln>
            <a:noFill/>
          </a:ln>
        </p:spPr>
        <p:txBody>
          <a:bodyPr wrap="square" spcCol="180000" rtlCol="0">
            <a:spAutoFit/>
          </a:bodyPr>
          <a:lstStyle/>
          <a:p>
            <a:r>
              <a:rPr lang="en-US" sz="1400" dirty="0"/>
              <a:t>PLANAR SD monitors and the Schneider Digital 3D </a:t>
            </a:r>
            <a:r>
              <a:rPr lang="en-US" sz="1400" dirty="0" err="1"/>
              <a:t>PluraView</a:t>
            </a:r>
            <a:r>
              <a:rPr lang="en-US" sz="1400" dirty="0"/>
              <a:t> </a:t>
            </a:r>
          </a:p>
          <a:p>
            <a:r>
              <a:rPr lang="en-US" sz="1400" dirty="0"/>
              <a:t>use  the ‚</a:t>
            </a:r>
            <a:r>
              <a:rPr lang="en-US" sz="1400" b="1" dirty="0"/>
              <a:t>passive  Stereo</a:t>
            </a:r>
            <a:r>
              <a:rPr lang="en-US" sz="1400" dirty="0"/>
              <a:t>‘ principle with dual screens for full stereo resolution per eye </a:t>
            </a:r>
          </a:p>
          <a:p>
            <a:r>
              <a:rPr lang="en-US" sz="1400" dirty="0"/>
              <a:t>and passive </a:t>
            </a:r>
            <a:r>
              <a:rPr lang="en-US" sz="1200" dirty="0"/>
              <a:t>(no batteries), </a:t>
            </a:r>
            <a:r>
              <a:rPr lang="en-US" sz="1400" dirty="0"/>
              <a:t>cross-polarized glasses.</a:t>
            </a:r>
            <a:br>
              <a:rPr lang="en-US" sz="1400" dirty="0"/>
            </a:br>
            <a:endParaRPr lang="en-US" sz="3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very light-weight, comfortable glasses      no flickering      no headaches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/>
              <a:t>bright &amp; contrast-rich image      daylight compatible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9502"/>
            <a:ext cx="6544632" cy="360040"/>
          </a:xfrm>
        </p:spPr>
        <p:txBody>
          <a:bodyPr/>
          <a:lstStyle/>
          <a:p>
            <a:r>
              <a:rPr lang="en-US" dirty="0"/>
              <a:t>Digital Photogrammetry </a:t>
            </a:r>
            <a:r>
              <a:rPr lang="en-US" b="0" dirty="0"/>
              <a:t>– 18 years of passive displays… </a:t>
            </a:r>
            <a:r>
              <a:rPr lang="en-US" sz="1200" b="0" dirty="0"/>
              <a:t>and counting</a:t>
            </a:r>
            <a:br>
              <a:rPr lang="de-DE" b="0" dirty="0"/>
            </a:br>
            <a:br>
              <a:rPr lang="de-DE" b="0" dirty="0"/>
            </a:b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Grafik 24">
            <a:extLst>
              <a:ext uri="{FF2B5EF4-FFF2-40B4-BE49-F238E27FC236}">
                <a16:creationId xmlns:a16="http://schemas.microsoft.com/office/drawing/2014/main" id="{DF3735DB-51BE-4CC3-BBF1-23855212B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56" y="2700597"/>
            <a:ext cx="1460073" cy="1111987"/>
          </a:xfrm>
          <a:prstGeom prst="rect">
            <a:avLst/>
          </a:prstGeom>
        </p:spPr>
      </p:pic>
      <p:pic>
        <p:nvPicPr>
          <p:cNvPr id="11" name="Grafik 23">
            <a:extLst>
              <a:ext uri="{FF2B5EF4-FFF2-40B4-BE49-F238E27FC236}">
                <a16:creationId xmlns:a16="http://schemas.microsoft.com/office/drawing/2014/main" id="{1906B18B-21CB-4A02-9EE7-8BC8BA913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87" y="2645665"/>
            <a:ext cx="1148518" cy="1220786"/>
          </a:xfrm>
          <a:prstGeom prst="rect">
            <a:avLst/>
          </a:prstGeom>
        </p:spPr>
      </p:pic>
      <p:pic>
        <p:nvPicPr>
          <p:cNvPr id="18" name="Grafik 22">
            <a:extLst>
              <a:ext uri="{FF2B5EF4-FFF2-40B4-BE49-F238E27FC236}">
                <a16:creationId xmlns:a16="http://schemas.microsoft.com/office/drawing/2014/main" id="{F25E67D2-1362-4621-B9C7-507D9E0F2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09" y="2641326"/>
            <a:ext cx="1207171" cy="1249075"/>
          </a:xfrm>
          <a:prstGeom prst="rect">
            <a:avLst/>
          </a:prstGeom>
        </p:spPr>
      </p:pic>
      <p:pic>
        <p:nvPicPr>
          <p:cNvPr id="19" name="Grafik 21">
            <a:extLst>
              <a:ext uri="{FF2B5EF4-FFF2-40B4-BE49-F238E27FC236}">
                <a16:creationId xmlns:a16="http://schemas.microsoft.com/office/drawing/2014/main" id="{9E20F5BA-8D51-45DB-BC3C-FB851B0B0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9" y="2637221"/>
            <a:ext cx="1092155" cy="126868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30E3281-CFF2-4964-8C56-69831525E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b="29670"/>
          <a:stretch/>
        </p:blipFill>
        <p:spPr bwMode="auto">
          <a:xfrm>
            <a:off x="1196531" y="3813416"/>
            <a:ext cx="6779456" cy="5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1">
            <a:extLst>
              <a:ext uri="{FF2B5EF4-FFF2-40B4-BE49-F238E27FC236}">
                <a16:creationId xmlns:a16="http://schemas.microsoft.com/office/drawing/2014/main" id="{EC40055C-63DF-46D0-A937-5901BE18465F}"/>
              </a:ext>
            </a:extLst>
          </p:cNvPr>
          <p:cNvSpPr/>
          <p:nvPr/>
        </p:nvSpPr>
        <p:spPr>
          <a:xfrm>
            <a:off x="1210713" y="4262908"/>
            <a:ext cx="1016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</a:t>
            </a:r>
          </a:p>
          <a:p>
            <a:pPr algn="ctr"/>
            <a:r>
              <a:rPr lang="de-DE" sz="1400" dirty="0"/>
              <a:t>SD1710</a:t>
            </a:r>
            <a:endParaRPr lang="de-DE" sz="1400" baseline="30000" dirty="0"/>
          </a:p>
        </p:txBody>
      </p:sp>
      <p:sp>
        <p:nvSpPr>
          <p:cNvPr id="22" name="Rechteck 2">
            <a:extLst>
              <a:ext uri="{FF2B5EF4-FFF2-40B4-BE49-F238E27FC236}">
                <a16:creationId xmlns:a16="http://schemas.microsoft.com/office/drawing/2014/main" id="{89833A36-1F57-416E-9E47-5594B3E046CD}"/>
              </a:ext>
            </a:extLst>
          </p:cNvPr>
          <p:cNvSpPr/>
          <p:nvPr/>
        </p:nvSpPr>
        <p:spPr>
          <a:xfrm>
            <a:off x="2548133" y="4280778"/>
            <a:ext cx="1096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  </a:t>
            </a:r>
          </a:p>
          <a:p>
            <a:pPr algn="ctr"/>
            <a:r>
              <a:rPr lang="de-DE" sz="1400" dirty="0"/>
              <a:t>SD2020</a:t>
            </a:r>
            <a:endParaRPr lang="de-DE" sz="1400" baseline="30000" dirty="0"/>
          </a:p>
        </p:txBody>
      </p:sp>
      <p:sp>
        <p:nvSpPr>
          <p:cNvPr id="23" name="Rechteck 4">
            <a:extLst>
              <a:ext uri="{FF2B5EF4-FFF2-40B4-BE49-F238E27FC236}">
                <a16:creationId xmlns:a16="http://schemas.microsoft.com/office/drawing/2014/main" id="{196C2DFE-C515-41E0-B315-A48FE63C1D46}"/>
              </a:ext>
            </a:extLst>
          </p:cNvPr>
          <p:cNvSpPr/>
          <p:nvPr/>
        </p:nvSpPr>
        <p:spPr>
          <a:xfrm>
            <a:off x="3894704" y="4280778"/>
            <a:ext cx="1056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3D PLANAR </a:t>
            </a:r>
          </a:p>
          <a:p>
            <a:pPr algn="ctr"/>
            <a:r>
              <a:rPr lang="de-DE" sz="1400" dirty="0"/>
              <a:t>SD2220</a:t>
            </a:r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AA023BEF-676F-47A0-8463-66AF95F99BBE}"/>
              </a:ext>
            </a:extLst>
          </p:cNvPr>
          <p:cNvSpPr/>
          <p:nvPr/>
        </p:nvSpPr>
        <p:spPr>
          <a:xfrm>
            <a:off x="5215836" y="4262908"/>
            <a:ext cx="105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3D PLANAR </a:t>
            </a:r>
          </a:p>
          <a:p>
            <a:pPr algn="ctr"/>
            <a:r>
              <a:rPr lang="de-DE" sz="1400" dirty="0"/>
              <a:t>SD2420W</a:t>
            </a:r>
          </a:p>
        </p:txBody>
      </p:sp>
      <p:sp>
        <p:nvSpPr>
          <p:cNvPr id="25" name="Rechteck 11">
            <a:extLst>
              <a:ext uri="{FF2B5EF4-FFF2-40B4-BE49-F238E27FC236}">
                <a16:creationId xmlns:a16="http://schemas.microsoft.com/office/drawing/2014/main" id="{A1A088B6-02BE-4C26-896E-CDDC4F8C7023}"/>
              </a:ext>
            </a:extLst>
          </p:cNvPr>
          <p:cNvSpPr/>
          <p:nvPr/>
        </p:nvSpPr>
        <p:spPr>
          <a:xfrm>
            <a:off x="1873289" y="3824421"/>
            <a:ext cx="398578" cy="22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2005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pic>
        <p:nvPicPr>
          <p:cNvPr id="26" name="Picture 4" descr="O:\1 Kunden\Schneider Digital\9 Bild-Archiv\Logos\Logos Schneider Digital\Schneider-Digital-3D-PluraView-Logo\Schneider-Digital-3D-PluraView-Logo-RGB.png">
            <a:extLst>
              <a:ext uri="{FF2B5EF4-FFF2-40B4-BE49-F238E27FC236}">
                <a16:creationId xmlns:a16="http://schemas.microsoft.com/office/drawing/2014/main" id="{A9B03372-1D9A-4381-A02F-BE14CA09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32" y="4216493"/>
            <a:ext cx="1382356" cy="2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14">
            <a:extLst>
              <a:ext uri="{FF2B5EF4-FFF2-40B4-BE49-F238E27FC236}">
                <a16:creationId xmlns:a16="http://schemas.microsoft.com/office/drawing/2014/main" id="{5AF7D453-B02F-41A8-81F4-591339CBF56A}"/>
              </a:ext>
            </a:extLst>
          </p:cNvPr>
          <p:cNvSpPr/>
          <p:nvPr/>
        </p:nvSpPr>
        <p:spPr>
          <a:xfrm>
            <a:off x="7058185" y="3820968"/>
            <a:ext cx="670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CC00"/>
                </a:solidFill>
              </a:rPr>
              <a:t>2016</a:t>
            </a:r>
            <a:endParaRPr lang="de-DE" sz="1400" b="1" baseline="30000" dirty="0">
              <a:solidFill>
                <a:srgbClr val="FFCC00"/>
              </a:solidFill>
            </a:endParaRPr>
          </a:p>
        </p:txBody>
      </p:sp>
      <p:sp>
        <p:nvSpPr>
          <p:cNvPr id="29" name="Rechteck 15">
            <a:extLst>
              <a:ext uri="{FF2B5EF4-FFF2-40B4-BE49-F238E27FC236}">
                <a16:creationId xmlns:a16="http://schemas.microsoft.com/office/drawing/2014/main" id="{4EDC2336-41F9-4108-A23C-47E14B636381}"/>
              </a:ext>
            </a:extLst>
          </p:cNvPr>
          <p:cNvSpPr/>
          <p:nvPr/>
        </p:nvSpPr>
        <p:spPr>
          <a:xfrm>
            <a:off x="6948051" y="4468166"/>
            <a:ext cx="1749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22“, 24“  and 27“, 28“</a:t>
            </a:r>
          </a:p>
        </p:txBody>
      </p:sp>
      <p:sp>
        <p:nvSpPr>
          <p:cNvPr id="30" name="Rechteck 14">
            <a:extLst>
              <a:ext uri="{FF2B5EF4-FFF2-40B4-BE49-F238E27FC236}">
                <a16:creationId xmlns:a16="http://schemas.microsoft.com/office/drawing/2014/main" id="{88B7F6E2-B6A9-43DA-95B1-BA033F5EE3A3}"/>
              </a:ext>
            </a:extLst>
          </p:cNvPr>
          <p:cNvSpPr/>
          <p:nvPr/>
        </p:nvSpPr>
        <p:spPr>
          <a:xfrm>
            <a:off x="7997532" y="3932869"/>
            <a:ext cx="1146468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baseline="30000" dirty="0">
                <a:solidFill>
                  <a:srgbClr val="FFCC00"/>
                </a:solidFill>
              </a:rPr>
              <a:t>2022, 2023, 2024,…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E581C3-EAA1-45BF-B1A3-72B4ABDFAA55}"/>
              </a:ext>
            </a:extLst>
          </p:cNvPr>
          <p:cNvSpPr txBox="1"/>
          <p:nvPr/>
        </p:nvSpPr>
        <p:spPr>
          <a:xfrm>
            <a:off x="409699" y="8926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Compatible with all operating systems – from Windows XP to Windows 11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13E0169-B87C-4289-8BCE-CAE38D58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41" y="133918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262F578F-1414-807B-B608-5505A92D363A}"/>
              </a:ext>
            </a:extLst>
          </p:cNvPr>
          <p:cNvSpPr/>
          <p:nvPr/>
        </p:nvSpPr>
        <p:spPr>
          <a:xfrm>
            <a:off x="4552120" y="2149610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FDFB9A64-DEF2-242C-5FDC-55E525D2C8D3}"/>
              </a:ext>
            </a:extLst>
          </p:cNvPr>
          <p:cNvSpPr/>
          <p:nvPr/>
        </p:nvSpPr>
        <p:spPr>
          <a:xfrm>
            <a:off x="5674677" y="2149609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18DA44D6-F4DD-8C3F-CBC4-914D103B1D86}"/>
              </a:ext>
            </a:extLst>
          </p:cNvPr>
          <p:cNvSpPr/>
          <p:nvPr/>
        </p:nvSpPr>
        <p:spPr>
          <a:xfrm>
            <a:off x="3842378" y="2365433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749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31631"/>
            <a:ext cx="4162301" cy="2274854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i="1" dirty="0">
                <a:solidFill>
                  <a:prstClr val="black"/>
                </a:solidFill>
              </a:rPr>
              <a:t>80“ passive 3D-Stereo Monitor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UHD-resolution, 8 MP (3.840 x 2.160)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Native 4K-Resolution @ 120Hz with 10bit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Circular line-by-line polarization 3D technology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Optional Head-Tracking and gesture control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Innovative, height-adjustable mounting solution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CDD605-7C40-CB3C-547F-BCDAE4362FC2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3D </a:t>
            </a:r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GlobeView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New! – </a:t>
            </a:r>
            <a:r>
              <a:rPr lang="en-US" b="0" dirty="0"/>
              <a:t>Immersive 3D-Stereo in 4K for Professional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7EE3F-555A-9C43-F0EF-50C7C8E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78707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B9599F-66DD-8C91-AB33-C27B495C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183631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6C9560-96BC-1BFF-3ACA-6D2D412D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583578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781DBE-D2B4-03B0-6EF7-B5A4C845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8352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3C5995-C0F6-A9B6-1B38-7792139C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7787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Grafiken, Kreis, Screenshot, Grafikdesign enthält.&#10;&#10;Automatisch generierte Beschreibung">
            <a:extLst>
              <a:ext uri="{FF2B5EF4-FFF2-40B4-BE49-F238E27FC236}">
                <a16:creationId xmlns:a16="http://schemas.microsoft.com/office/drawing/2014/main" id="{0280492C-10F0-1AEC-0FB3-0DA438267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56" y="1040375"/>
            <a:ext cx="1159935" cy="661163"/>
          </a:xfrm>
          <a:prstGeom prst="rect">
            <a:avLst/>
          </a:prstGeom>
        </p:spPr>
      </p:pic>
      <p:pic>
        <p:nvPicPr>
          <p:cNvPr id="13" name="Grafik 12" descr="Ein Bild, das Kleidung, Person, Schuhwerk, Kunst enthält.&#10;&#10;Automatisch generierte Beschreibung">
            <a:extLst>
              <a:ext uri="{FF2B5EF4-FFF2-40B4-BE49-F238E27FC236}">
                <a16:creationId xmlns:a16="http://schemas.microsoft.com/office/drawing/2014/main" id="{18631AAD-43E5-1D19-ACA3-A55622FEC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020"/>
          <a:stretch/>
        </p:blipFill>
        <p:spPr>
          <a:xfrm>
            <a:off x="5962453" y="590327"/>
            <a:ext cx="3025202" cy="421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7C6920D-788E-2241-792C-D7F82FA470BE}"/>
              </a:ext>
            </a:extLst>
          </p:cNvPr>
          <p:cNvSpPr txBox="1"/>
          <p:nvPr/>
        </p:nvSpPr>
        <p:spPr>
          <a:xfrm>
            <a:off x="409699" y="89231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Complete stereo workplace equipment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356084"/>
            <a:ext cx="5724225" cy="3223959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Photogrammetric Workstations (PW)</a:t>
            </a:r>
          </a:p>
          <a:p>
            <a:pPr lvl="1">
              <a:spcAft>
                <a:spcPts val="3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Workstations     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tailored to your specific requirements!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CPUs by Intel or AMD – your choice!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Professional graphic cards by NVIDIA or AMD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All options for internal storage &amp; network connectivity</a:t>
            </a:r>
          </a:p>
          <a:p>
            <a:pPr marL="742950" lvl="1" indent="-285750">
              <a:spcAft>
                <a:spcPts val="300"/>
              </a:spcAft>
              <a:buSzPct val="100000"/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Ultra-compact to full-size workstation tower</a:t>
            </a:r>
          </a:p>
          <a:p>
            <a:pPr lvl="1">
              <a:lnSpc>
                <a:spcPct val="20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3D Stereo-monitors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      22”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24”              27” 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&amp;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 28”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lvl="1">
              <a:spcAft>
                <a:spcPts val="600"/>
              </a:spcAft>
              <a:defRPr/>
            </a:pPr>
            <a:endParaRPr lang="en-US" sz="500" dirty="0">
              <a:solidFill>
                <a:prstClr val="black"/>
              </a:solidFill>
              <a:latin typeface="Calibri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Stealth 3D-controllers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Next Generation of Digital </a:t>
            </a:r>
            <a:r>
              <a:rPr lang="en-US" dirty="0" err="1"/>
              <a:t>Stereoplotters</a:t>
            </a:r>
            <a:endParaRPr lang="en-US" b="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0B764B2-0E4D-46AF-8D72-4CE32F96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0248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38" y="4193161"/>
            <a:ext cx="734805" cy="457351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1" y="4146509"/>
            <a:ext cx="770101" cy="512907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69" y="4165206"/>
            <a:ext cx="774796" cy="5182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8C53DEC-72AB-6D76-A065-E77D3591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669206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C1384A6-634B-502D-DBF8-24B47961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072" y="423983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B0D955-5EE0-A04B-E642-82ECEC2888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854" y="3084231"/>
            <a:ext cx="1497914" cy="9986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F47EFA1-09C4-FCBC-725F-9324FB1DF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4269" y="3068305"/>
            <a:ext cx="936269" cy="936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A03309-CFCB-8A84-78CC-B48D2B3113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778" y="666645"/>
            <a:ext cx="3838197" cy="25622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B9AAFE9C-1C70-7E8E-E20E-1504013D7B5A}"/>
              </a:ext>
            </a:extLst>
          </p:cNvPr>
          <p:cNvSpPr/>
          <p:nvPr/>
        </p:nvSpPr>
        <p:spPr>
          <a:xfrm>
            <a:off x="1977885" y="1776485"/>
            <a:ext cx="139018" cy="7437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D06BEE-E896-4B7D-598E-D1939F7142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3" y="3290806"/>
            <a:ext cx="1209152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Kunden\Schneider Digital\Shooting-06-09-18-Sortiert\Workstations\Auswahl\PNG\SD-Workstation-RYZEN-black-RADEON-PRO-WX-8200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46530"/>
            <a:ext cx="3247829" cy="36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Performance-Workstations</a:t>
            </a:r>
            <a:br>
              <a:rPr lang="de-DE" b="0" dirty="0"/>
            </a:br>
            <a:br>
              <a:rPr lang="de-DE" dirty="0"/>
            </a:b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23528" y="817900"/>
            <a:ext cx="7560840" cy="328102"/>
          </a:xfrm>
        </p:spPr>
        <p:txBody>
          <a:bodyPr/>
          <a:lstStyle/>
          <a:p>
            <a:r>
              <a:rPr lang="en-US" b="0" dirty="0"/>
              <a:t>High-End Workstation-Solutions for professionals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18591" r="18590" b="10232"/>
          <a:stretch/>
        </p:blipFill>
        <p:spPr bwMode="auto">
          <a:xfrm>
            <a:off x="4636593" y="1068457"/>
            <a:ext cx="4328492" cy="370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4932040" y="1123988"/>
            <a:ext cx="3960440" cy="3600400"/>
          </a:xfrm>
        </p:spPr>
        <p:txBody>
          <a:bodyPr anchor="ctr"/>
          <a:lstStyle/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Latest Intel Xeon, AMD EPYC,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AMD </a:t>
            </a:r>
            <a:r>
              <a:rPr lang="en-US" dirty="0" err="1">
                <a:solidFill>
                  <a:schemeClr val="tx1"/>
                </a:solidFill>
              </a:rPr>
              <a:t>ThreadRipper</a:t>
            </a:r>
            <a:r>
              <a:rPr lang="en-US" dirty="0">
                <a:solidFill>
                  <a:schemeClr val="tx1"/>
                </a:solidFill>
              </a:rPr>
              <a:t> processor technology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High-speed CPU´s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(up to 56 cores on Intel, up to 96 cores on AMD)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2-TB fast DDR-5 ECC memory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Up to four (4) high-end graphics cards for CUDA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 OpenCL applications in a single workstation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 performance RAID with up to 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24</a:t>
            </a:r>
            <a:r>
              <a:rPr lang="de-DE" dirty="0">
                <a:solidFill>
                  <a:srgbClr val="040C28"/>
                </a:solidFill>
                <a:latin typeface="Google Sans"/>
              </a:rPr>
              <a:t>-</a:t>
            </a:r>
            <a:r>
              <a:rPr lang="de-DE" b="0" i="0" dirty="0">
                <a:solidFill>
                  <a:srgbClr val="040C28"/>
                </a:solidFill>
                <a:effectLst/>
                <a:latin typeface="Google Sans"/>
              </a:rPr>
              <a:t>Gb/s</a:t>
            </a:r>
            <a:r>
              <a:rPr lang="en-US" dirty="0">
                <a:solidFill>
                  <a:schemeClr val="tx1"/>
                </a:solidFill>
              </a:rPr>
              <a:t>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Transfer rate (SAS 4.0 technology) on request also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lightning-fast SSD (Solid State Disks)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with up to 96-TB of </a:t>
            </a:r>
            <a:r>
              <a:rPr lang="en-US" dirty="0" err="1">
                <a:solidFill>
                  <a:schemeClr val="tx1"/>
                </a:solidFill>
              </a:rPr>
              <a:t>NVMe</a:t>
            </a:r>
            <a:r>
              <a:rPr lang="en-US" dirty="0">
                <a:solidFill>
                  <a:schemeClr val="tx1"/>
                </a:solidFill>
              </a:rPr>
              <a:t> disk space per unit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Optionally - ultra-fast 25 or </a:t>
            </a:r>
            <a:r>
              <a:rPr lang="de-DE" dirty="0">
                <a:solidFill>
                  <a:schemeClr val="tx1"/>
                </a:solidFill>
              </a:rPr>
              <a:t>100-Gbit/s </a:t>
            </a:r>
            <a:r>
              <a:rPr lang="en-US" dirty="0">
                <a:solidFill>
                  <a:schemeClr val="tx1"/>
                </a:solidFill>
              </a:rPr>
              <a:t>LAN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connection to ultra-fast file servers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Highest quality for all components</a:t>
            </a:r>
          </a:p>
          <a:p>
            <a:pPr>
              <a:buSzPct val="220000"/>
              <a:buBlip>
                <a:blip r:embed="rId5"/>
              </a:buBlip>
            </a:pPr>
            <a:endParaRPr lang="en-US" sz="100" dirty="0">
              <a:solidFill>
                <a:schemeClr val="tx1"/>
              </a:solidFill>
            </a:endParaRPr>
          </a:p>
          <a:p>
            <a:pPr>
              <a:buSzPct val="220000"/>
              <a:buBlip>
                <a:blip r:embed="rId5"/>
              </a:buBlip>
            </a:pPr>
            <a:r>
              <a:rPr lang="en-US" dirty="0">
                <a:solidFill>
                  <a:schemeClr val="tx1"/>
                </a:solidFill>
              </a:rPr>
              <a:t>Server and cluster solutions for your requirements!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92" y="3795936"/>
            <a:ext cx="2254896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661" y="3795935"/>
            <a:ext cx="2254895" cy="9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/>
          <a:stretch/>
        </p:blipFill>
        <p:spPr bwMode="auto">
          <a:xfrm>
            <a:off x="2577460" y="3795886"/>
            <a:ext cx="986428" cy="9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94AE102-520E-B7E3-0E1E-99CD0985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 b="9770"/>
          <a:stretch/>
        </p:blipFill>
        <p:spPr>
          <a:xfrm>
            <a:off x="4247802" y="1025935"/>
            <a:ext cx="4896197" cy="3778063"/>
          </a:xfrm>
          <a:prstGeom prst="rect">
            <a:avLst/>
          </a:prstGeom>
        </p:spPr>
      </p:pic>
      <p:sp>
        <p:nvSpPr>
          <p:cNvPr id="31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31631"/>
            <a:ext cx="4077569" cy="2923877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i="1" dirty="0" err="1">
                <a:solidFill>
                  <a:prstClr val="black"/>
                </a:solidFill>
              </a:rPr>
              <a:t>UltraMap</a:t>
            </a:r>
            <a:r>
              <a:rPr lang="en-US" sz="1400" b="1" i="1" dirty="0">
                <a:solidFill>
                  <a:prstClr val="black"/>
                </a:solidFill>
              </a:rPr>
              <a:t> Processing Clusters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Scalable and upgradable processing nodes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(each 16 up to 96 CPU cores)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Each processing node upgradeable with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up to 4 HPC GPUs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Fast UM network switch and corresponding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network cards (25 or 100</a:t>
            </a:r>
            <a:r>
              <a:rPr lang="de-DE" sz="1400" dirty="0">
                <a:solidFill>
                  <a:prstClr val="black"/>
                </a:solidFill>
              </a:rPr>
              <a:t>-Gbit/s</a:t>
            </a:r>
            <a:r>
              <a:rPr lang="en-US" sz="1400" dirty="0">
                <a:solidFill>
                  <a:prstClr val="black"/>
                </a:solidFill>
              </a:rPr>
              <a:t> )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Fast File server for UM processing nodes (SSDs)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Backup server for longer-term storage (HDDs)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CDD605-7C40-CB3C-547F-BCDAE4362FC2}"/>
              </a:ext>
            </a:extLst>
          </p:cNvPr>
          <p:cNvSpPr txBox="1"/>
          <p:nvPr/>
        </p:nvSpPr>
        <p:spPr>
          <a:xfrm>
            <a:off x="409699" y="942321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UltraMap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processing equipment by Schneider Digital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Geospatial Data – </a:t>
            </a:r>
            <a:r>
              <a:rPr lang="en-US" b="0" dirty="0"/>
              <a:t>exponential growth of computing requirements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7EE3F-555A-9C43-F0EF-50C7C8E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83375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B9599F-66DD-8C91-AB33-C27B495C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34557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6C9560-96BC-1BFF-3ACA-6D2D412D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844945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781DBE-D2B4-03B0-6EF7-B5A4C845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05540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3C5995-C0F6-A9B6-1B38-7792139C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70184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F480D17-BFB0-3B47-F095-F5A3FF4527B6}"/>
              </a:ext>
            </a:extLst>
          </p:cNvPr>
          <p:cNvSpPr txBox="1"/>
          <p:nvPr/>
        </p:nvSpPr>
        <p:spPr>
          <a:xfrm>
            <a:off x="409699" y="909576"/>
            <a:ext cx="734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chemeClr val="bg1">
                    <a:lumMod val="50000"/>
                  </a:schemeClr>
                </a:solidFill>
              </a:rPr>
              <a:t>UltraMap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Osprey 4.1: Processing load &amp; storage example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2F24-AA57-43C4-A28A-4C91984A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339502"/>
            <a:ext cx="6595799" cy="360040"/>
          </a:xfrm>
        </p:spPr>
        <p:txBody>
          <a:bodyPr/>
          <a:lstStyle/>
          <a:p>
            <a:r>
              <a:rPr lang="en-US" dirty="0"/>
              <a:t>Geospatial Data – </a:t>
            </a:r>
            <a:r>
              <a:rPr lang="en-US" b="0" dirty="0"/>
              <a:t>exponential growth of computing requirements</a:t>
            </a:r>
          </a:p>
        </p:txBody>
      </p:sp>
      <p:sp>
        <p:nvSpPr>
          <p:cNvPr id="7" name="Textfeld 15">
            <a:extLst>
              <a:ext uri="{FF2B5EF4-FFF2-40B4-BE49-F238E27FC236}">
                <a16:creationId xmlns:a16="http://schemas.microsoft.com/office/drawing/2014/main" id="{760362D4-E9F6-473A-9BD4-70C01B8BB9BC}"/>
              </a:ext>
            </a:extLst>
          </p:cNvPr>
          <p:cNvSpPr txBox="1"/>
          <p:nvPr/>
        </p:nvSpPr>
        <p:spPr>
          <a:xfrm>
            <a:off x="409699" y="1408846"/>
            <a:ext cx="7997002" cy="3231654"/>
          </a:xfrm>
          <a:prstGeom prst="rect">
            <a:avLst/>
          </a:prstGeom>
          <a:noFill/>
        </p:spPr>
        <p:txBody>
          <a:bodyPr wrap="square" spcCol="180000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Project example: Osprey4.1 flight, AOI 4700 sq.km, 7.5cm nadir resolution</a:t>
            </a:r>
            <a:br>
              <a:rPr lang="en-US" sz="1400" b="1" dirty="0">
                <a:solidFill>
                  <a:prstClr val="black"/>
                </a:solidFill>
                <a:latin typeface="Calibri"/>
              </a:rPr>
            </a:b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08610" lvl="1"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Approx. 60,000 nadir images, plus 4 x 60,000 oblique images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Lvl00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nadir+oblique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dataset = 3.1-GB on FDU (uncompressed)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Lvl03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nadir+oblique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RGB, 8bit = 2.5-GB / 150-TB for AOI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</a:rPr>
              <a:t>Lvl03 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Nadir-only RGB-I (288MPx), </a:t>
            </a:r>
            <a:r>
              <a:rPr lang="en-US" sz="1100" dirty="0">
                <a:solidFill>
                  <a:prstClr val="black"/>
                </a:solidFill>
              </a:rPr>
              <a:t>14bit = 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1.6-GB / 100TB for AOI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Add multiple products and versions for DTM/DSM, Ortho, 3D mesh –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1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PetaByte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 storage is realistic!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Translated to a fast file-server requirement (SSD-based) = 50 to 100-TB (10 to 20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SSD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8-TB drives)</a:t>
            </a:r>
          </a:p>
          <a:p>
            <a:pPr marL="308610"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  Translated to a backup server requirement (HDD-based) = 1-PB (50 to 60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Calibri"/>
              </a:rPr>
              <a:t>HDD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20-TB drives)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Consider RAID-50 or RAID-60 with data redundancy for backup server</a:t>
            </a:r>
          </a:p>
          <a:p>
            <a:pPr marL="1051560" lvl="2" indent="-28575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Consider RAID-0 for higher workloads / high-speed for SSD file-server (&gt;128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UltraMap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cores)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3488F8-E731-DF58-33DD-6194EB43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381854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3F1A87-BE92-8141-889E-12885D161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377373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D998042-B88A-A548-5A36-F5FA9933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1743637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634BC6B-F0F4-F6CD-7EA0-C324EFEB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10114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3DC90C1-77CF-C18E-24E5-6265F2A8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575" y="2984999"/>
            <a:ext cx="308814" cy="3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971</Words>
  <Application>Microsoft Office PowerPoint</Application>
  <PresentationFormat>Bildschirmpräsentation (16:9)</PresentationFormat>
  <Paragraphs>124</Paragraphs>
  <Slides>12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12</vt:i4>
      </vt:variant>
    </vt:vector>
  </HeadingPairs>
  <TitlesOfParts>
    <vt:vector size="23" baseType="lpstr">
      <vt:lpstr>Arial</vt:lpstr>
      <vt:lpstr>Calibri</vt:lpstr>
      <vt:lpstr>Google Sans</vt:lpstr>
      <vt:lpstr>TheSans C5 SemiBold</vt:lpstr>
      <vt:lpstr>TheSans C5 SemiLight</vt:lpstr>
      <vt:lpstr>Wingdings</vt:lpstr>
      <vt:lpstr>2_Larissa</vt:lpstr>
      <vt:lpstr>Benutzerdefiniertes Design</vt:lpstr>
      <vt:lpstr>2_Benutzerdefiniertes Design</vt:lpstr>
      <vt:lpstr>1_Benutzerdefiniertes Design</vt:lpstr>
      <vt:lpstr>3_Larissa</vt:lpstr>
      <vt:lpstr>PowerPoint-Präsentation</vt:lpstr>
      <vt:lpstr>We are – a full-service GeoIT hardware provider  </vt:lpstr>
      <vt:lpstr>Schneider Digital – Your partner for processing &amp; visualization  </vt:lpstr>
      <vt:lpstr>Digital Photogrammetry – 18 years of passive displays… and counting  </vt:lpstr>
      <vt:lpstr>New! – Immersive 3D-Stereo in 4K for Professional Applications</vt:lpstr>
      <vt:lpstr>Next Generation of Digital Stereoplotters</vt:lpstr>
      <vt:lpstr>Performance-Workstations  </vt:lpstr>
      <vt:lpstr>Geospatial Data – exponential growth of computing requirements</vt:lpstr>
      <vt:lpstr>Geospatial Data – exponential growth of computing requirements</vt:lpstr>
      <vt:lpstr>Geospatial Data – exponential growth of computing requirements</vt:lpstr>
      <vt:lpstr>3D PluraView – compatible geospatial stereo-software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Vexcel User Group Conference</dc:title>
  <dc:creator>SD-Stefan Oeldenberger</dc:creator>
  <cp:lastModifiedBy>Remko</cp:lastModifiedBy>
  <cp:revision>596</cp:revision>
  <cp:lastPrinted>2020-01-28T07:51:40Z</cp:lastPrinted>
  <dcterms:created xsi:type="dcterms:W3CDTF">2017-06-27T09:15:01Z</dcterms:created>
  <dcterms:modified xsi:type="dcterms:W3CDTF">2023-11-21T13:46:22Z</dcterms:modified>
</cp:coreProperties>
</file>