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61" r:id="rId2"/>
    <p:sldMasterId id="2147483685" r:id="rId3"/>
    <p:sldMasterId id="2147483682" r:id="rId4"/>
    <p:sldMasterId id="2147483680" r:id="rId5"/>
  </p:sldMasterIdLst>
  <p:notesMasterIdLst>
    <p:notesMasterId r:id="rId37"/>
  </p:notesMasterIdLst>
  <p:handoutMasterIdLst>
    <p:handoutMasterId r:id="rId38"/>
  </p:handoutMasterIdLst>
  <p:sldIdLst>
    <p:sldId id="272" r:id="rId6"/>
    <p:sldId id="304" r:id="rId7"/>
    <p:sldId id="297" r:id="rId8"/>
    <p:sldId id="260" r:id="rId9"/>
    <p:sldId id="307" r:id="rId10"/>
    <p:sldId id="277" r:id="rId11"/>
    <p:sldId id="301" r:id="rId12"/>
    <p:sldId id="275" r:id="rId13"/>
    <p:sldId id="288" r:id="rId14"/>
    <p:sldId id="280" r:id="rId15"/>
    <p:sldId id="276" r:id="rId16"/>
    <p:sldId id="285" r:id="rId17"/>
    <p:sldId id="278" r:id="rId18"/>
    <p:sldId id="298" r:id="rId19"/>
    <p:sldId id="283" r:id="rId20"/>
    <p:sldId id="282" r:id="rId21"/>
    <p:sldId id="281" r:id="rId22"/>
    <p:sldId id="284" r:id="rId23"/>
    <p:sldId id="289" r:id="rId24"/>
    <p:sldId id="335" r:id="rId25"/>
    <p:sldId id="299" r:id="rId26"/>
    <p:sldId id="290" r:id="rId27"/>
    <p:sldId id="326" r:id="rId28"/>
    <p:sldId id="332" r:id="rId29"/>
    <p:sldId id="334" r:id="rId30"/>
    <p:sldId id="279" r:id="rId31"/>
    <p:sldId id="294" r:id="rId32"/>
    <p:sldId id="287" r:id="rId33"/>
    <p:sldId id="303" r:id="rId34"/>
    <p:sldId id="302" r:id="rId35"/>
    <p:sldId id="291" r:id="rId36"/>
  </p:sldIdLst>
  <p:sldSz cx="9144000" cy="5143500" type="screen16x9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9500"/>
    <a:srgbClr val="FFD13F"/>
    <a:srgbClr val="FFCC00"/>
    <a:srgbClr val="10337D"/>
    <a:srgbClr val="632082"/>
    <a:srgbClr val="009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6" autoAdjust="0"/>
    <p:restoredTop sz="94678" autoAdjust="0"/>
  </p:normalViewPr>
  <p:slideViewPr>
    <p:cSldViewPr>
      <p:cViewPr varScale="1">
        <p:scale>
          <a:sx n="131" d="100"/>
          <a:sy n="131" d="100"/>
        </p:scale>
        <p:origin x="144" y="21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5166" y="12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BD17A-B5BA-4FEA-8F37-B2437E400199}" type="datetimeFigureOut">
              <a:rPr lang="de-DE" smtClean="0"/>
              <a:pPr/>
              <a:t>26.02.2024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CBD69-191A-4007-9D9A-C9F6E7B2BAB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2487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A525A-E94C-40CF-AA4E-8B3DEFEB8966}" type="datetimeFigureOut">
              <a:rPr lang="de-DE" smtClean="0"/>
              <a:pPr/>
              <a:t>26.02.2024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C2334-C58B-417C-BFE9-CA7CFF257A7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2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339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6182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272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699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025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07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825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16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663340" y="176154"/>
            <a:ext cx="2880322" cy="63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 userDrawn="1"/>
        </p:nvSpPr>
        <p:spPr>
          <a:xfrm>
            <a:off x="3059832" y="2943984"/>
            <a:ext cx="59766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de-DE" sz="2000" b="1" dirty="0">
              <a:solidFill>
                <a:schemeClr val="bg1"/>
              </a:solidFill>
            </a:endParaRPr>
          </a:p>
          <a:p>
            <a:pPr algn="r"/>
            <a:endParaRPr lang="en-US" sz="18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18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r>
              <a:rPr lang="en-US" sz="18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References for 3D-Stereo Displays</a:t>
            </a:r>
            <a:endParaRPr lang="de-DE" sz="2000" b="1" dirty="0">
              <a:solidFill>
                <a:schemeClr val="tx1"/>
              </a:solidFill>
            </a:endParaRPr>
          </a:p>
        </p:txBody>
      </p:sp>
      <p:pic>
        <p:nvPicPr>
          <p:cNvPr id="9" name="Picture 4" descr="O:\1 Kunden\Schneider Digital\9 Bild-Archiv\Logos\Logos Schneider Digital\Schneider-Digital-3D-PluraView-Logo\Schneider-Digital-3D-PluraView-Logo-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861288"/>
            <a:ext cx="2376264" cy="42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 userDrawn="1"/>
        </p:nvSpPr>
        <p:spPr>
          <a:xfrm>
            <a:off x="7236296" y="3363838"/>
            <a:ext cx="1548000" cy="3874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" r="4174"/>
          <a:stretch/>
        </p:blipFill>
        <p:spPr>
          <a:xfrm>
            <a:off x="5992087" y="3229617"/>
            <a:ext cx="2972401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875496"/>
            <a:ext cx="4104456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875496"/>
            <a:ext cx="4248472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528" y="1275606"/>
            <a:ext cx="4104456" cy="338437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33"/>
          </p:nvPr>
        </p:nvSpPr>
        <p:spPr>
          <a:xfrm>
            <a:off x="4644008" y="1278970"/>
            <a:ext cx="4248472" cy="33810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4633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201622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875496"/>
            <a:ext cx="4104456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875496"/>
            <a:ext cx="4248472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528" y="1275606"/>
            <a:ext cx="4104456" cy="338437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33"/>
          </p:nvPr>
        </p:nvSpPr>
        <p:spPr>
          <a:xfrm>
            <a:off x="4644008" y="1278970"/>
            <a:ext cx="4248472" cy="33810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622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94926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875496"/>
            <a:ext cx="4104456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875496"/>
            <a:ext cx="4248472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528" y="1275606"/>
            <a:ext cx="4104456" cy="338437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33"/>
          </p:nvPr>
        </p:nvSpPr>
        <p:spPr>
          <a:xfrm>
            <a:off x="4644008" y="1278970"/>
            <a:ext cx="4248472" cy="33810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9114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34709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2304256" y="123478"/>
            <a:ext cx="781236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2500" dirty="0"/>
          </a:p>
          <a:p>
            <a:pPr algn="ctr"/>
            <a:r>
              <a:rPr lang="de-DE" sz="2500" b="1" dirty="0"/>
              <a:t>More </a:t>
            </a:r>
            <a:r>
              <a:rPr lang="de-DE" sz="2500" b="1" dirty="0" err="1"/>
              <a:t>information</a:t>
            </a:r>
            <a:r>
              <a:rPr lang="de-DE" sz="2500" b="1" dirty="0"/>
              <a:t> online:</a:t>
            </a:r>
          </a:p>
          <a:p>
            <a:pPr algn="ctr"/>
            <a:endParaRPr lang="de-DE" sz="1400" b="1" dirty="0"/>
          </a:p>
          <a:p>
            <a:pPr algn="ctr"/>
            <a:r>
              <a:rPr lang="de-DE" sz="2500" dirty="0"/>
              <a:t>www.schneider-digital.com</a:t>
            </a:r>
          </a:p>
          <a:p>
            <a:pPr algn="ctr"/>
            <a:endParaRPr lang="de-DE" sz="250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500" dirty="0"/>
              <a:t>www.pluraview.com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250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500" dirty="0"/>
              <a:t>www.vrwall.com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250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500" dirty="0"/>
              <a:t>www.grafikkarten.com</a:t>
            </a:r>
            <a:endParaRPr lang="de-DE" sz="1400" dirty="0"/>
          </a:p>
          <a:p>
            <a:pPr algn="ctr"/>
            <a:endParaRPr lang="de-DE" sz="100" dirty="0"/>
          </a:p>
          <a:p>
            <a:pPr algn="ctr"/>
            <a:endParaRPr lang="de-DE" sz="170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0" dirty="0">
                <a:solidFill>
                  <a:schemeClr val="tx1"/>
                </a:solidFill>
              </a:rPr>
              <a:t>Follow </a:t>
            </a:r>
            <a:r>
              <a:rPr lang="de-DE" sz="1600" b="0" dirty="0" err="1">
                <a:solidFill>
                  <a:schemeClr val="tx1"/>
                </a:solidFill>
              </a:rPr>
              <a:t>us</a:t>
            </a:r>
            <a:r>
              <a:rPr lang="de-DE" sz="1600" b="0" dirty="0">
                <a:solidFill>
                  <a:schemeClr val="tx1"/>
                </a:solidFill>
              </a:rPr>
              <a:t>:</a:t>
            </a:r>
            <a:endParaRPr lang="de-DE" sz="2000" dirty="0"/>
          </a:p>
        </p:txBody>
      </p:sp>
      <p:cxnSp>
        <p:nvCxnSpPr>
          <p:cNvPr id="18" name="Gerade Verbindung 17"/>
          <p:cNvCxnSpPr/>
          <p:nvPr userDrawn="1"/>
        </p:nvCxnSpPr>
        <p:spPr>
          <a:xfrm>
            <a:off x="5457819" y="2499742"/>
            <a:ext cx="163446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O:\1 Kunden\Schneider Digital\6 Printmedien Werbemittel\Präsentationen\3D PluraView Präsentation\Arbeitsdateien\Bilddateien\2018-05-SD-PP-Social-Media5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9" t="32561" r="31780" b="33720"/>
          <a:stretch/>
        </p:blipFill>
        <p:spPr bwMode="auto">
          <a:xfrm>
            <a:off x="6555291" y="4431581"/>
            <a:ext cx="464981" cy="41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1 Kunden\Schneider Digital\6 Printmedien Werbemittel\Präsentationen\3D PluraView Präsentation\Arbeitsdateien\Bilddateien\2018-05-SD-PP-Social-Media4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2" t="28104" r="30004" b="32370"/>
          <a:stretch/>
        </p:blipFill>
        <p:spPr bwMode="auto">
          <a:xfrm>
            <a:off x="6170965" y="4382918"/>
            <a:ext cx="449796" cy="49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:\1 Kunden\Schneider Digital\6 Printmedien Werbemittel\Präsentationen\3D PluraView Präsentation\Arbeitsdateien\Bilddateien\2018-05-SD-PP-Social-Media2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4" t="28396" r="31636" b="28042"/>
          <a:stretch/>
        </p:blipFill>
        <p:spPr bwMode="auto">
          <a:xfrm>
            <a:off x="5714653" y="4426924"/>
            <a:ext cx="452807" cy="49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:\1 Kunden\Schneider Digital\6 Printmedien Werbemittel\Präsentationen\3D PluraView Präsentation\Arbeitsdateien\Bilddateien\2018-05-SD-PP-Social-Media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0" t="34210" r="38207" b="34402"/>
          <a:stretch/>
        </p:blipFill>
        <p:spPr bwMode="auto">
          <a:xfrm>
            <a:off x="5434854" y="4480725"/>
            <a:ext cx="251111" cy="36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11"/>
          <p:cNvCxnSpPr/>
          <p:nvPr userDrawn="1"/>
        </p:nvCxnSpPr>
        <p:spPr>
          <a:xfrm>
            <a:off x="5457819" y="1707654"/>
            <a:ext cx="163446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 userDrawn="1"/>
        </p:nvCxnSpPr>
        <p:spPr>
          <a:xfrm>
            <a:off x="5457819" y="3260586"/>
            <a:ext cx="163446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O:\1 Kunden\Schneider Digital\6 Printmedien Werbemittel\Präsentationen\3D PluraView Präsentation\Arbeitsdateien\2018-09\Bilddateien\2018-09-SD-PP-Bild-Schneider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0" y="267494"/>
            <a:ext cx="4115424" cy="411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O:\1 Kunden\Schneider Digital\6 Printmedien Werbemittel\Präsentationen\3D PluraView Präsentation\Arbeitsdateien\Bilddateien\2018-05-SD-PP-Titelseite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8" r="1322" b="916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:\1 Kunden\Schneider Digital\6 Printmedien Werbemittel\Präsentationen\3D PluraView Präsentation\Arbeitsdateien\Bilddateien\2018-05-SD-PP-Well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84" y="606037"/>
            <a:ext cx="7128792" cy="475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:\1 Kunden\Schneider Digital\6 Printmedien Werbemittel\Präsentationen\3D PluraView Präsentation\Arbeitsdateien\2018-09\Bilddateien\2018-05-SD-PP-Logo-EN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28" y="3969657"/>
            <a:ext cx="2687178" cy="11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02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 userDrawn="1"/>
        </p:nvSpPr>
        <p:spPr>
          <a:xfrm>
            <a:off x="0" y="4803998"/>
            <a:ext cx="9144000" cy="36003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0" y="771550"/>
            <a:ext cx="76207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 userDrawn="1"/>
        </p:nvSpPr>
        <p:spPr>
          <a:xfrm>
            <a:off x="6516216" y="4841627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39A545C-881D-4750-9851-342B4D16929A}" type="datetimeFigureOut">
              <a:rPr lang="de-DE" sz="1000" smtClean="0">
                <a:solidFill>
                  <a:schemeClr val="tx1"/>
                </a:solidFill>
              </a:rPr>
              <a:pPr algn="r"/>
              <a:t>26.02.2024</a:t>
            </a:fld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8244408" y="4842945"/>
            <a:ext cx="802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b="0" dirty="0" err="1">
                <a:solidFill>
                  <a:schemeClr val="tx1"/>
                </a:solidFill>
              </a:rPr>
              <a:t>slide</a:t>
            </a:r>
            <a:r>
              <a:rPr lang="de-DE" sz="1000" b="0" dirty="0">
                <a:solidFill>
                  <a:schemeClr val="tx1"/>
                </a:solidFill>
              </a:rPr>
              <a:t> </a:t>
            </a:r>
            <a:fld id="{AE54FBD8-4455-41C8-9DEC-FEA853262318}" type="slidenum">
              <a:rPr lang="de-DE" sz="1000" b="0" smtClean="0">
                <a:solidFill>
                  <a:schemeClr val="tx1"/>
                </a:solidFill>
              </a:rPr>
              <a:pPr algn="r"/>
              <a:t>‹Nr.›</a:t>
            </a:fld>
            <a:endParaRPr lang="de-DE" sz="1000" b="0" dirty="0">
              <a:solidFill>
                <a:schemeClr val="tx1"/>
              </a:solidFill>
            </a:endParaRPr>
          </a:p>
        </p:txBody>
      </p:sp>
      <p:cxnSp>
        <p:nvCxnSpPr>
          <p:cNvPr id="3" name="Gerade Verbindung 2"/>
          <p:cNvCxnSpPr/>
          <p:nvPr userDrawn="1"/>
        </p:nvCxnSpPr>
        <p:spPr>
          <a:xfrm flipH="1">
            <a:off x="8383661" y="4803998"/>
            <a:ext cx="4763" cy="361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8623" y="-25916"/>
            <a:ext cx="594904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/>
          <p:cNvSpPr txBox="1"/>
          <p:nvPr userDrawn="1"/>
        </p:nvSpPr>
        <p:spPr>
          <a:xfrm>
            <a:off x="621705" y="482886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dirty="0">
                <a:solidFill>
                  <a:schemeClr val="tx1"/>
                </a:solidFill>
              </a:rPr>
              <a:t>Full-Service provider for professional 4K-, 3D- and VR hardware</a:t>
            </a:r>
            <a:endParaRPr lang="de-DE" sz="1200" b="0" dirty="0">
              <a:solidFill>
                <a:schemeClr val="tx1"/>
              </a:solidFill>
            </a:endParaRPr>
          </a:p>
        </p:txBody>
      </p:sp>
      <p:pic>
        <p:nvPicPr>
          <p:cNvPr id="36" name="Picture 2" descr="O:\1 Kunden\Schneider Digital\9 Bild-Archiv\Logos\Logos Schneider Digital\Schneider-Digital-Logo-Mit-Subline\Professionelle-3dhardware-de\color\schneider-digital-logo-professionelle-3dhardware-color-de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31" t="-10586" r="74831" b="10586"/>
          <a:stretch/>
        </p:blipFill>
        <p:spPr bwMode="auto">
          <a:xfrm>
            <a:off x="-1744414" y="4538168"/>
            <a:ext cx="2366119" cy="6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O:\1 Kunden\Schneider Digital\6 Printmedien Werbemittel\Präsentationen\3D PluraView Präsentation\Arbeitsdateien\2018-09\Bilddateien\2018-05-SD-PP-Logo-EN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819" y="-101561"/>
            <a:ext cx="2687178" cy="11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97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O:\1 Kunden\Schneider Digital\6 Printmedien Werbemittel\Präsentationen\3D PluraView Präsentation\Arbeitsdateien\2018-09\Bilddateien\2018-09-SD-PP-Bild-Schneider-Welle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1"/>
          <a:stretch/>
        </p:blipFill>
        <p:spPr bwMode="auto">
          <a:xfrm>
            <a:off x="3200943" y="-1096290"/>
            <a:ext cx="594192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O:\1 Kunden\Schneider Digital\6 Printmedien Werbemittel\Präsentationen\3D PluraView Präsentation\Arbeitsdateien\2018-09\Bilddateien\2018-09-SD-PP-Bild-Balken.pn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7" r="3084"/>
          <a:stretch/>
        </p:blipFill>
        <p:spPr bwMode="auto">
          <a:xfrm>
            <a:off x="-255722" y="3714750"/>
            <a:ext cx="9399722" cy="607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25"/>
          <p:cNvSpPr/>
          <p:nvPr userDrawn="1"/>
        </p:nvSpPr>
        <p:spPr>
          <a:xfrm>
            <a:off x="0" y="4803998"/>
            <a:ext cx="9144000" cy="36003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0" y="771550"/>
            <a:ext cx="76207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 userDrawn="1"/>
        </p:nvSpPr>
        <p:spPr>
          <a:xfrm>
            <a:off x="6516216" y="4841627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39A545C-881D-4750-9851-342B4D16929A}" type="datetimeFigureOut">
              <a:rPr lang="de-DE" sz="1000" smtClean="0">
                <a:solidFill>
                  <a:schemeClr val="tx1"/>
                </a:solidFill>
              </a:rPr>
              <a:pPr algn="r"/>
              <a:t>26.02.2024</a:t>
            </a:fld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8244408" y="4842945"/>
            <a:ext cx="802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b="0" dirty="0" err="1">
                <a:solidFill>
                  <a:schemeClr val="tx1"/>
                </a:solidFill>
              </a:rPr>
              <a:t>slide</a:t>
            </a:r>
            <a:r>
              <a:rPr lang="de-DE" sz="1000" b="0" dirty="0">
                <a:solidFill>
                  <a:schemeClr val="tx1"/>
                </a:solidFill>
              </a:rPr>
              <a:t> </a:t>
            </a:r>
            <a:fld id="{AE54FBD8-4455-41C8-9DEC-FEA853262318}" type="slidenum">
              <a:rPr lang="de-DE" sz="1000" b="0" smtClean="0">
                <a:solidFill>
                  <a:schemeClr val="tx1"/>
                </a:solidFill>
              </a:rPr>
              <a:pPr algn="r"/>
              <a:t>‹Nr.›</a:t>
            </a:fld>
            <a:endParaRPr lang="de-DE" sz="1000" b="0" dirty="0">
              <a:solidFill>
                <a:schemeClr val="tx1"/>
              </a:solidFill>
            </a:endParaRPr>
          </a:p>
        </p:txBody>
      </p:sp>
      <p:cxnSp>
        <p:nvCxnSpPr>
          <p:cNvPr id="3" name="Gerade Verbindung 2"/>
          <p:cNvCxnSpPr/>
          <p:nvPr userDrawn="1"/>
        </p:nvCxnSpPr>
        <p:spPr>
          <a:xfrm flipH="1">
            <a:off x="8383661" y="4803998"/>
            <a:ext cx="4763" cy="361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8623" y="-25916"/>
            <a:ext cx="594904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/>
          <p:cNvSpPr txBox="1"/>
          <p:nvPr userDrawn="1"/>
        </p:nvSpPr>
        <p:spPr>
          <a:xfrm>
            <a:off x="621705" y="482886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dirty="0">
                <a:solidFill>
                  <a:schemeClr val="tx1"/>
                </a:solidFill>
              </a:rPr>
              <a:t>Full Service provider for professional 4K-, 3D- and VR hardware</a:t>
            </a:r>
            <a:endParaRPr lang="de-DE" sz="1200" b="0" dirty="0">
              <a:solidFill>
                <a:schemeClr val="tx1"/>
              </a:solidFill>
            </a:endParaRPr>
          </a:p>
        </p:txBody>
      </p:sp>
      <p:pic>
        <p:nvPicPr>
          <p:cNvPr id="36" name="Picture 2" descr="O:\1 Kunden\Schneider Digital\9 Bild-Archiv\Logos\Logos Schneider Digital\Schneider-Digital-Logo-Mit-Subline\Professionelle-3dhardware-de\color\schneider-digital-logo-professionelle-3dhardware-color-de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31" t="-10586" r="74831" b="10586"/>
          <a:stretch/>
        </p:blipFill>
        <p:spPr bwMode="auto">
          <a:xfrm>
            <a:off x="-1744414" y="4538168"/>
            <a:ext cx="2366119" cy="6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O:\1 Kunden\Schneider Digital\6 Printmedien Werbemittel\Präsentationen\3D PluraView Präsentation\Arbeitsdateien\2018-09\Bilddateien\2018-05-SD-PP-Logo-EN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819" y="-101561"/>
            <a:ext cx="2687178" cy="11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45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 userDrawn="1"/>
        </p:nvSpPr>
        <p:spPr>
          <a:xfrm>
            <a:off x="0" y="4803998"/>
            <a:ext cx="9144000" cy="36003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0" y="771550"/>
            <a:ext cx="76207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 userDrawn="1"/>
        </p:nvSpPr>
        <p:spPr>
          <a:xfrm>
            <a:off x="6516216" y="4841627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39A545C-881D-4750-9851-342B4D16929A}" type="datetimeFigureOut">
              <a:rPr lang="de-DE" sz="1000" smtClean="0">
                <a:solidFill>
                  <a:schemeClr val="tx1"/>
                </a:solidFill>
              </a:rPr>
              <a:pPr algn="r"/>
              <a:t>26.02.2024</a:t>
            </a:fld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8244408" y="4842945"/>
            <a:ext cx="802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b="0" dirty="0">
                <a:solidFill>
                  <a:schemeClr val="tx1"/>
                </a:solidFill>
              </a:rPr>
              <a:t>Slide </a:t>
            </a:r>
            <a:fld id="{AE54FBD8-4455-41C8-9DEC-FEA853262318}" type="slidenum">
              <a:rPr lang="de-DE" sz="1000" b="0" smtClean="0">
                <a:solidFill>
                  <a:schemeClr val="tx1"/>
                </a:solidFill>
              </a:rPr>
              <a:pPr algn="r"/>
              <a:t>‹Nr.›</a:t>
            </a:fld>
            <a:endParaRPr lang="de-DE" sz="1000" b="0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8623" y="-25916"/>
            <a:ext cx="594904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O:\1 Kunden\Schneider Digital\9 Bild-Archiv\Logos\Logos Schneider Digital\Schneider-Digital-3D-PluraView-Logo\Schneider-Digital-3D-PluraView-Logo-RGB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12" y="4873803"/>
            <a:ext cx="1302976" cy="23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/>
          <p:cNvCxnSpPr/>
          <p:nvPr userDrawn="1"/>
        </p:nvCxnSpPr>
        <p:spPr>
          <a:xfrm flipH="1">
            <a:off x="8383661" y="4803998"/>
            <a:ext cx="4763" cy="361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 userDrawn="1"/>
        </p:nvSpPr>
        <p:spPr>
          <a:xfrm>
            <a:off x="1547664" y="482886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dirty="0">
                <a:solidFill>
                  <a:schemeClr val="tx1"/>
                </a:solidFill>
              </a:rPr>
              <a:t>The Reference for 3D-Stereo Monitors</a:t>
            </a:r>
            <a:endParaRPr lang="de-DE" sz="1200" b="0" dirty="0">
              <a:solidFill>
                <a:schemeClr val="tx1"/>
              </a:solidFill>
            </a:endParaRPr>
          </a:p>
        </p:txBody>
      </p:sp>
      <p:pic>
        <p:nvPicPr>
          <p:cNvPr id="12" name="Picture 2" descr="O:\1 Kunden\Schneider Digital\6 Printmedien Werbemittel\Präsentationen\3D PluraView Präsentation\Arbeitsdateien\2018-09\Bilddateien\2018-05-SD-PP-Logo-EN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819" y="-101561"/>
            <a:ext cx="2687178" cy="11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19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1 Kunden\Schneider Digital\6 Printmedien Werbemittel\Präsentationen\3D PluraView Präsentation\Arbeitsdateien\Bilddateien\2018-05-SD-PP-Well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84" y="606037"/>
            <a:ext cx="7128792" cy="475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1" b="3943"/>
          <a:stretch/>
        </p:blipFill>
        <p:spPr bwMode="auto">
          <a:xfrm>
            <a:off x="1403648" y="627534"/>
            <a:ext cx="7824586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:\1 Kunden\Schneider Digital\6 Printmedien Werbemittel\Präsentationen\3D PluraView Präsentation\Arbeitsdateien\2018-09\Bilddateien\2018-05-SD-PP-Logo-EN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28" y="3969657"/>
            <a:ext cx="2687178" cy="11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47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98.png"/><Relationship Id="rId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0" Type="http://schemas.openxmlformats.org/officeDocument/2006/relationships/image" Target="../media/image110.png"/><Relationship Id="rId4" Type="http://schemas.openxmlformats.org/officeDocument/2006/relationships/image" Target="../media/image31.png"/><Relationship Id="rId9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png"/><Relationship Id="rId5" Type="http://schemas.openxmlformats.org/officeDocument/2006/relationships/image" Target="../media/image98.png"/><Relationship Id="rId4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9.png"/><Relationship Id="rId18" Type="http://schemas.openxmlformats.org/officeDocument/2006/relationships/image" Target="../media/image134.png"/><Relationship Id="rId26" Type="http://schemas.openxmlformats.org/officeDocument/2006/relationships/image" Target="../media/image142.png"/><Relationship Id="rId39" Type="http://schemas.openxmlformats.org/officeDocument/2006/relationships/image" Target="../media/image155.png"/><Relationship Id="rId21" Type="http://schemas.openxmlformats.org/officeDocument/2006/relationships/image" Target="../media/image137.png"/><Relationship Id="rId34" Type="http://schemas.openxmlformats.org/officeDocument/2006/relationships/image" Target="../media/image150.png"/><Relationship Id="rId42" Type="http://schemas.openxmlformats.org/officeDocument/2006/relationships/image" Target="../media/image158.png"/><Relationship Id="rId47" Type="http://schemas.openxmlformats.org/officeDocument/2006/relationships/image" Target="../media/image163.png"/><Relationship Id="rId50" Type="http://schemas.openxmlformats.org/officeDocument/2006/relationships/image" Target="../media/image166.png"/><Relationship Id="rId55" Type="http://schemas.openxmlformats.org/officeDocument/2006/relationships/image" Target="../media/image171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5" Type="http://schemas.openxmlformats.org/officeDocument/2006/relationships/image" Target="../media/image141.png"/><Relationship Id="rId33" Type="http://schemas.openxmlformats.org/officeDocument/2006/relationships/image" Target="../media/image149.png"/><Relationship Id="rId38" Type="http://schemas.openxmlformats.org/officeDocument/2006/relationships/image" Target="../media/image154.png"/><Relationship Id="rId46" Type="http://schemas.openxmlformats.org/officeDocument/2006/relationships/image" Target="../media/image162.png"/><Relationship Id="rId2" Type="http://schemas.openxmlformats.org/officeDocument/2006/relationships/image" Target="../media/image118.png"/><Relationship Id="rId16" Type="http://schemas.openxmlformats.org/officeDocument/2006/relationships/image" Target="../media/image132.png"/><Relationship Id="rId20" Type="http://schemas.openxmlformats.org/officeDocument/2006/relationships/image" Target="../media/image136.png"/><Relationship Id="rId29" Type="http://schemas.openxmlformats.org/officeDocument/2006/relationships/image" Target="../media/image145.png"/><Relationship Id="rId41" Type="http://schemas.openxmlformats.org/officeDocument/2006/relationships/image" Target="../media/image157.png"/><Relationship Id="rId54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24" Type="http://schemas.openxmlformats.org/officeDocument/2006/relationships/image" Target="../media/image140.png"/><Relationship Id="rId32" Type="http://schemas.openxmlformats.org/officeDocument/2006/relationships/image" Target="../media/image148.png"/><Relationship Id="rId37" Type="http://schemas.openxmlformats.org/officeDocument/2006/relationships/image" Target="../media/image153.png"/><Relationship Id="rId40" Type="http://schemas.openxmlformats.org/officeDocument/2006/relationships/image" Target="../media/image156.png"/><Relationship Id="rId45" Type="http://schemas.openxmlformats.org/officeDocument/2006/relationships/image" Target="../media/image161.png"/><Relationship Id="rId53" Type="http://schemas.openxmlformats.org/officeDocument/2006/relationships/image" Target="../media/image169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23" Type="http://schemas.openxmlformats.org/officeDocument/2006/relationships/image" Target="../media/image139.png"/><Relationship Id="rId28" Type="http://schemas.openxmlformats.org/officeDocument/2006/relationships/image" Target="../media/image144.png"/><Relationship Id="rId36" Type="http://schemas.openxmlformats.org/officeDocument/2006/relationships/image" Target="../media/image152.png"/><Relationship Id="rId49" Type="http://schemas.openxmlformats.org/officeDocument/2006/relationships/image" Target="../media/image165.png"/><Relationship Id="rId10" Type="http://schemas.openxmlformats.org/officeDocument/2006/relationships/image" Target="../media/image126.png"/><Relationship Id="rId19" Type="http://schemas.openxmlformats.org/officeDocument/2006/relationships/image" Target="../media/image135.png"/><Relationship Id="rId31" Type="http://schemas.openxmlformats.org/officeDocument/2006/relationships/image" Target="../media/image147.png"/><Relationship Id="rId44" Type="http://schemas.openxmlformats.org/officeDocument/2006/relationships/image" Target="../media/image160.png"/><Relationship Id="rId52" Type="http://schemas.openxmlformats.org/officeDocument/2006/relationships/image" Target="../media/image168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Relationship Id="rId22" Type="http://schemas.openxmlformats.org/officeDocument/2006/relationships/image" Target="../media/image138.png"/><Relationship Id="rId27" Type="http://schemas.openxmlformats.org/officeDocument/2006/relationships/image" Target="../media/image143.png"/><Relationship Id="rId30" Type="http://schemas.openxmlformats.org/officeDocument/2006/relationships/image" Target="../media/image146.png"/><Relationship Id="rId35" Type="http://schemas.openxmlformats.org/officeDocument/2006/relationships/image" Target="../media/image151.png"/><Relationship Id="rId43" Type="http://schemas.openxmlformats.org/officeDocument/2006/relationships/image" Target="../media/image159.png"/><Relationship Id="rId48" Type="http://schemas.openxmlformats.org/officeDocument/2006/relationships/image" Target="../media/image164.png"/><Relationship Id="rId56" Type="http://schemas.openxmlformats.org/officeDocument/2006/relationships/image" Target="../media/image172.png"/><Relationship Id="rId8" Type="http://schemas.openxmlformats.org/officeDocument/2006/relationships/image" Target="../media/image124.png"/><Relationship Id="rId51" Type="http://schemas.openxmlformats.org/officeDocument/2006/relationships/image" Target="../media/image167.png"/><Relationship Id="rId3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4.png"/><Relationship Id="rId18" Type="http://schemas.openxmlformats.org/officeDocument/2006/relationships/image" Target="../media/image189.png"/><Relationship Id="rId3" Type="http://schemas.openxmlformats.org/officeDocument/2006/relationships/image" Target="../media/image174.png"/><Relationship Id="rId21" Type="http://schemas.openxmlformats.org/officeDocument/2006/relationships/image" Target="../media/image192.jpeg"/><Relationship Id="rId7" Type="http://schemas.openxmlformats.org/officeDocument/2006/relationships/image" Target="../media/image178.png"/><Relationship Id="rId12" Type="http://schemas.openxmlformats.org/officeDocument/2006/relationships/image" Target="../media/image183.png"/><Relationship Id="rId17" Type="http://schemas.openxmlformats.org/officeDocument/2006/relationships/image" Target="../media/image188.png"/><Relationship Id="rId2" Type="http://schemas.openxmlformats.org/officeDocument/2006/relationships/image" Target="../media/image173.png"/><Relationship Id="rId16" Type="http://schemas.openxmlformats.org/officeDocument/2006/relationships/image" Target="../media/image187.png"/><Relationship Id="rId20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5" Type="http://schemas.openxmlformats.org/officeDocument/2006/relationships/image" Target="../media/image176.png"/><Relationship Id="rId15" Type="http://schemas.openxmlformats.org/officeDocument/2006/relationships/image" Target="../media/image186.png"/><Relationship Id="rId10" Type="http://schemas.openxmlformats.org/officeDocument/2006/relationships/image" Target="../media/image181.png"/><Relationship Id="rId19" Type="http://schemas.openxmlformats.org/officeDocument/2006/relationships/image" Target="../media/image190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Relationship Id="rId14" Type="http://schemas.openxmlformats.org/officeDocument/2006/relationships/image" Target="../media/image18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e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2.jpeg"/><Relationship Id="rId5" Type="http://schemas.openxmlformats.org/officeDocument/2006/relationships/image" Target="../media/image47.png"/><Relationship Id="rId10" Type="http://schemas.openxmlformats.org/officeDocument/2006/relationships/image" Target="../media/image1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1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98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4" b="4212"/>
          <a:stretch/>
        </p:blipFill>
        <p:spPr bwMode="auto">
          <a:xfrm>
            <a:off x="1115616" y="768350"/>
            <a:ext cx="6837362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3D </a:t>
            </a:r>
            <a:r>
              <a:rPr lang="de-DE" dirty="0" err="1"/>
              <a:t>PluraView</a:t>
            </a:r>
            <a:r>
              <a:rPr lang="de-DE" dirty="0"/>
              <a:t> Family – </a:t>
            </a:r>
            <a:r>
              <a:rPr lang="de-DE" b="0" dirty="0" err="1"/>
              <a:t>Suitable</a:t>
            </a:r>
            <a:r>
              <a:rPr lang="de-DE" b="0" dirty="0"/>
              <a:t> </a:t>
            </a:r>
            <a:r>
              <a:rPr lang="de-DE" b="0" dirty="0" err="1"/>
              <a:t>for</a:t>
            </a:r>
            <a:r>
              <a:rPr lang="de-DE" b="0" dirty="0"/>
              <a:t> </a:t>
            </a:r>
            <a:r>
              <a:rPr lang="de-DE" b="0" dirty="0" err="1"/>
              <a:t>every</a:t>
            </a:r>
            <a:r>
              <a:rPr lang="de-DE" b="0" dirty="0"/>
              <a:t> </a:t>
            </a:r>
            <a:r>
              <a:rPr lang="de-DE" b="0" dirty="0" err="1"/>
              <a:t>requirement</a:t>
            </a:r>
            <a:br>
              <a:rPr lang="de-DE" b="0" dirty="0"/>
            </a:b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6464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10684" r="7270" b="8207"/>
          <a:stretch/>
        </p:blipFill>
        <p:spPr bwMode="auto">
          <a:xfrm>
            <a:off x="5111750" y="990600"/>
            <a:ext cx="4032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Gerade Verbindung 13"/>
          <p:cNvCxnSpPr/>
          <p:nvPr/>
        </p:nvCxnSpPr>
        <p:spPr>
          <a:xfrm>
            <a:off x="380314" y="1768426"/>
            <a:ext cx="0" cy="2206974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Areas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23528" y="822960"/>
            <a:ext cx="6264696" cy="328102"/>
          </a:xfrm>
        </p:spPr>
        <p:txBody>
          <a:bodyPr/>
          <a:lstStyle/>
          <a:p>
            <a:r>
              <a:rPr lang="de-DE" b="0" dirty="0" err="1"/>
              <a:t>Perfect</a:t>
            </a:r>
            <a:r>
              <a:rPr lang="de-DE" b="0" dirty="0"/>
              <a:t> 3D-Stereo – High </a:t>
            </a:r>
            <a:r>
              <a:rPr lang="de-DE" b="0" dirty="0" err="1"/>
              <a:t>brightness</a:t>
            </a:r>
            <a:r>
              <a:rPr lang="de-DE" b="0" dirty="0"/>
              <a:t> &amp; </a:t>
            </a:r>
            <a:r>
              <a:rPr lang="de-DE" b="0" dirty="0" err="1"/>
              <a:t>contrast</a:t>
            </a:r>
            <a:r>
              <a:rPr lang="de-DE" b="0" dirty="0"/>
              <a:t>, </a:t>
            </a:r>
            <a:r>
              <a:rPr lang="de-DE" b="0" dirty="0" err="1"/>
              <a:t>no</a:t>
            </a:r>
            <a:r>
              <a:rPr lang="de-DE" b="0" dirty="0"/>
              <a:t> </a:t>
            </a:r>
            <a:r>
              <a:rPr lang="de-DE" b="0" dirty="0" err="1"/>
              <a:t>flickering</a:t>
            </a:r>
            <a:r>
              <a:rPr lang="de-DE" b="0" dirty="0"/>
              <a:t> - </a:t>
            </a:r>
            <a:r>
              <a:rPr lang="de-DE" b="0" dirty="0" err="1"/>
              <a:t>fatigue-free</a:t>
            </a:r>
            <a:endParaRPr lang="de-DE" b="0" dirty="0"/>
          </a:p>
        </p:txBody>
      </p:sp>
      <p:sp>
        <p:nvSpPr>
          <p:cNvPr id="20" name="Inhaltsplatzhalter 9"/>
          <p:cNvSpPr>
            <a:spLocks noGrp="1"/>
          </p:cNvSpPr>
          <p:nvPr>
            <p:ph sz="half" idx="1"/>
          </p:nvPr>
        </p:nvSpPr>
        <p:spPr>
          <a:xfrm>
            <a:off x="539552" y="1162788"/>
            <a:ext cx="4104456" cy="3384376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Biochemistry / Microscopy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13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Oil &amp; Gas Reservoir Modeling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Simulation &amp; VR Training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CGI / 3D Video Editing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Mechanical Design / CAD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Archeology</a:t>
            </a:r>
          </a:p>
        </p:txBody>
      </p:sp>
      <p:pic>
        <p:nvPicPr>
          <p:cNvPr id="2050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7" y="162944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7" y="204773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7" y="2472746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7" y="287267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7" y="331458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7" y="3756498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Inhaltsplatzhalter 9"/>
          <p:cNvSpPr txBox="1">
            <a:spLocks/>
          </p:cNvSpPr>
          <p:nvPr/>
        </p:nvSpPr>
        <p:spPr>
          <a:xfrm>
            <a:off x="3085445" y="1203598"/>
            <a:ext cx="2808312" cy="360040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de-DE" dirty="0">
                <a:solidFill>
                  <a:schemeClr val="tx1"/>
                </a:solidFill>
              </a:rPr>
            </a:b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3D City Model Visualization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BIM &amp; Laser Scanning (LiDAR)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Photogrammetry / Stereo Imagery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GIS / Mapping, 3D Data Integration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Medical: CT, MRI, Ultrasound for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Education &amp; Surgery Planning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Bio-Tech / Molecular Chemistry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de-DE" dirty="0">
                <a:solidFill>
                  <a:schemeClr val="tx1"/>
                </a:solidFill>
              </a:rPr>
            </a:b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46" name="Gerade Verbindung 45"/>
          <p:cNvCxnSpPr/>
          <p:nvPr/>
        </p:nvCxnSpPr>
        <p:spPr>
          <a:xfrm>
            <a:off x="2915816" y="1767328"/>
            <a:ext cx="0" cy="2429494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944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4085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79621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6470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6161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8602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96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439" r="28088" b="402"/>
          <a:stretch/>
        </p:blipFill>
        <p:spPr bwMode="auto">
          <a:xfrm>
            <a:off x="4137514" y="1779662"/>
            <a:ext cx="4106894" cy="269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Gerade Verbindung 36"/>
          <p:cNvCxnSpPr>
            <a:cxnSpLocks/>
          </p:cNvCxnSpPr>
          <p:nvPr/>
        </p:nvCxnSpPr>
        <p:spPr>
          <a:xfrm>
            <a:off x="611560" y="1491630"/>
            <a:ext cx="0" cy="252028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53" y="137160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53" y="228600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301752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53" y="374904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Inhaltsplatzhalter 9"/>
          <p:cNvSpPr txBox="1">
            <a:spLocks/>
          </p:cNvSpPr>
          <p:nvPr/>
        </p:nvSpPr>
        <p:spPr>
          <a:xfrm>
            <a:off x="899592" y="1005840"/>
            <a:ext cx="3672408" cy="360040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000" b="1" dirty="0">
                <a:solidFill>
                  <a:schemeClr val="tx1"/>
                </a:solidFill>
              </a:rPr>
              <a:t>Active LCD shutter glasses </a:t>
            </a:r>
            <a:r>
              <a:rPr lang="en-US" sz="1000" dirty="0">
                <a:solidFill>
                  <a:schemeClr val="tx1"/>
                </a:solidFill>
              </a:rPr>
              <a:t>provide a comparatively dark 3D-stereo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image </a:t>
            </a:r>
            <a:r>
              <a:rPr lang="en-US" sz="10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000" dirty="0">
                <a:solidFill>
                  <a:schemeClr val="tx1"/>
                </a:solidFill>
              </a:rPr>
              <a:t>single screen and dark phase when switching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000" dirty="0">
                <a:solidFill>
                  <a:schemeClr val="tx1"/>
                </a:solidFill>
              </a:rPr>
              <a:t>High-frequency shuttering strains the eyes and causes discomfort and fatigue over time</a:t>
            </a:r>
          </a:p>
          <a:p>
            <a:pPr marL="0" indent="0">
              <a:buNone/>
            </a:pPr>
            <a:endParaRPr lang="de-DE" sz="1000" dirty="0">
              <a:solidFill>
                <a:schemeClr val="tx1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000" b="1" dirty="0">
                <a:solidFill>
                  <a:schemeClr val="tx1"/>
                </a:solidFill>
              </a:rPr>
              <a:t>Head-Mounted Displays </a:t>
            </a:r>
            <a:r>
              <a:rPr lang="en-US" sz="1000" dirty="0">
                <a:solidFill>
                  <a:schemeClr val="tx1"/>
                </a:solidFill>
              </a:rPr>
              <a:t>(HMD) are relatively heavy, can cause motion sickness, professional software currently have no data capture/data editing interfaces working with HMDs</a:t>
            </a:r>
            <a:br>
              <a:rPr lang="de-DE" sz="1000" dirty="0">
                <a:solidFill>
                  <a:schemeClr val="tx1"/>
                </a:solidFill>
              </a:rPr>
            </a:br>
            <a:endParaRPr lang="de-DE" sz="1000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000" b="1" dirty="0">
                <a:solidFill>
                  <a:schemeClr val="tx1"/>
                </a:solidFill>
              </a:rPr>
              <a:t>Line-by-line polarized </a:t>
            </a:r>
            <a:r>
              <a:rPr lang="en-US" sz="1000" dirty="0">
                <a:solidFill>
                  <a:schemeClr val="tx1"/>
                </a:solidFill>
              </a:rPr>
              <a:t>single screens only have 50% vertical resolution, i.e. pixel-accurate work is almost impossible, fonts and menus are hard to read</a:t>
            </a:r>
          </a:p>
          <a:p>
            <a:pPr marL="0" indent="0">
              <a:buNone/>
            </a:pP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</a:rPr>
              <a:t>Autostereoscopic monitors </a:t>
            </a:r>
            <a:r>
              <a:rPr lang="en-US" sz="1000" dirty="0">
                <a:solidFill>
                  <a:schemeClr val="tx1"/>
                </a:solidFill>
              </a:rPr>
              <a:t>work without glasses but have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fixed viewing locations, where the distance and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angle to the monitor allow stereo viewing.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6264696" cy="360040"/>
          </a:xfrm>
        </p:spPr>
        <p:txBody>
          <a:bodyPr/>
          <a:lstStyle/>
          <a:p>
            <a:r>
              <a:rPr lang="en-US" dirty="0"/>
              <a:t>Limitations of alternative 3D Desktop Displays</a:t>
            </a:r>
          </a:p>
        </p:txBody>
      </p:sp>
    </p:spTree>
    <p:extLst>
      <p:ext uri="{BB962C8B-B14F-4D97-AF65-F5344CB8AC3E}">
        <p14:creationId xmlns:p14="http://schemas.microsoft.com/office/powerpoint/2010/main" val="749109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 Verbindung 13"/>
          <p:cNvCxnSpPr/>
          <p:nvPr/>
        </p:nvCxnSpPr>
        <p:spPr>
          <a:xfrm flipH="1">
            <a:off x="621951" y="1436630"/>
            <a:ext cx="2008" cy="2729912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&amp; Benefits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59376" y="822886"/>
            <a:ext cx="5688632" cy="328102"/>
          </a:xfrm>
        </p:spPr>
        <p:txBody>
          <a:bodyPr/>
          <a:lstStyle/>
          <a:p>
            <a:r>
              <a:rPr lang="en-US" b="0" dirty="0"/>
              <a:t>Choose the reference in stereo visualization!</a:t>
            </a:r>
          </a:p>
        </p:txBody>
      </p:sp>
      <p:sp>
        <p:nvSpPr>
          <p:cNvPr id="20" name="Inhaltsplatzhalter 9"/>
          <p:cNvSpPr>
            <a:spLocks noGrp="1"/>
          </p:cNvSpPr>
          <p:nvPr>
            <p:ph sz="half" idx="1"/>
          </p:nvPr>
        </p:nvSpPr>
        <p:spPr>
          <a:xfrm>
            <a:off x="916359" y="1188720"/>
            <a:ext cx="4104456" cy="3384376"/>
          </a:xfrm>
        </p:spPr>
        <p:txBody>
          <a:bodyPr anchor="ctr"/>
          <a:lstStyle/>
          <a:p>
            <a:pPr marL="0" indent="0">
              <a:spcBef>
                <a:spcPts val="0"/>
              </a:spcBef>
              <a:buNone/>
            </a:pPr>
            <a:r>
              <a:rPr lang="en-US" sz="1000" b="1" dirty="0">
                <a:solidFill>
                  <a:schemeClr val="tx1"/>
                </a:solidFill>
              </a:rPr>
              <a:t>Passive-stereo </a:t>
            </a:r>
            <a:r>
              <a:rPr lang="en-US" sz="1000" dirty="0">
                <a:solidFill>
                  <a:schemeClr val="tx1"/>
                </a:solidFill>
              </a:rPr>
              <a:t>displays with dual screens are proven to be the best stereo desktop solution of all systems</a:t>
            </a: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3D PluraVIEW users can work relaxed in a normal office environment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due to the </a:t>
            </a:r>
            <a:r>
              <a:rPr lang="en-US" sz="1000" b="1" dirty="0">
                <a:solidFill>
                  <a:schemeClr val="tx1"/>
                </a:solidFill>
              </a:rPr>
              <a:t>high image brightness</a:t>
            </a: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The flicker-free 3D-stereo display with up to 4K resolution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substantially increases user </a:t>
            </a:r>
            <a:r>
              <a:rPr lang="en-US" sz="1000" b="1" dirty="0">
                <a:solidFill>
                  <a:schemeClr val="tx1"/>
                </a:solidFill>
              </a:rPr>
              <a:t>motivation and productivity</a:t>
            </a:r>
            <a:endParaRPr lang="de-DE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Many users have </a:t>
            </a:r>
            <a:r>
              <a:rPr lang="en-US" sz="1000" b="1" dirty="0">
                <a:solidFill>
                  <a:schemeClr val="tx1"/>
                </a:solidFill>
              </a:rPr>
              <a:t>long-term experience </a:t>
            </a:r>
            <a:r>
              <a:rPr lang="en-US" sz="1000" dirty="0">
                <a:solidFill>
                  <a:schemeClr val="tx1"/>
                </a:solidFill>
              </a:rPr>
              <a:t>with PLANAR and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solidFill>
                  <a:schemeClr val="tx1"/>
                </a:solidFill>
              </a:rPr>
              <a:t>PluraView stereo monitors since 2005</a:t>
            </a: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The 3D PluraView models with up to 4K resolution per screen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enable </a:t>
            </a:r>
            <a:r>
              <a:rPr lang="en-US" sz="1000" b="1" dirty="0">
                <a:solidFill>
                  <a:schemeClr val="tx1"/>
                </a:solidFill>
              </a:rPr>
              <a:t>new functionalities</a:t>
            </a:r>
            <a:r>
              <a:rPr lang="en-US" sz="1000" dirty="0">
                <a:solidFill>
                  <a:schemeClr val="tx1"/>
                </a:solidFill>
              </a:rPr>
              <a:t> in </a:t>
            </a:r>
            <a:r>
              <a:rPr lang="en-US" sz="1000" b="1" dirty="0">
                <a:solidFill>
                  <a:schemeClr val="tx1"/>
                </a:solidFill>
              </a:rPr>
              <a:t>BIM, LiDAR </a:t>
            </a:r>
            <a:r>
              <a:rPr lang="en-US" sz="1000" dirty="0">
                <a:solidFill>
                  <a:schemeClr val="tx1"/>
                </a:solidFill>
              </a:rPr>
              <a:t>and </a:t>
            </a:r>
            <a:r>
              <a:rPr lang="en-US" sz="1000" b="1" dirty="0">
                <a:solidFill>
                  <a:schemeClr val="tx1"/>
                </a:solidFill>
              </a:rPr>
              <a:t>Medical applications</a:t>
            </a:r>
            <a:br>
              <a:rPr lang="en-US" sz="1000" dirty="0">
                <a:solidFill>
                  <a:schemeClr val="tx1"/>
                </a:solidFill>
              </a:rPr>
            </a:br>
            <a:endParaRPr lang="de-DE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rgbClr val="FF0000"/>
                </a:solidFill>
              </a:rPr>
              <a:t>NEW!</a:t>
            </a:r>
            <a:r>
              <a:rPr lang="en-US" sz="1000" b="1" dirty="0">
                <a:solidFill>
                  <a:schemeClr val="tx1"/>
                </a:solidFill>
              </a:rPr>
              <a:t> </a:t>
            </a:r>
            <a:r>
              <a:rPr lang="en-US" sz="1000" dirty="0">
                <a:solidFill>
                  <a:schemeClr val="tx1"/>
                </a:solidFill>
              </a:rPr>
              <a:t>The </a:t>
            </a:r>
            <a:r>
              <a:rPr lang="en-US" sz="1000" b="1" dirty="0">
                <a:solidFill>
                  <a:schemeClr val="tx1"/>
                </a:solidFill>
              </a:rPr>
              <a:t>VR PluraView </a:t>
            </a:r>
            <a:r>
              <a:rPr lang="en-US" sz="1000" dirty="0">
                <a:solidFill>
                  <a:schemeClr val="tx1"/>
                </a:solidFill>
              </a:rPr>
              <a:t>with Head &amp; Object Tracking as a           professional addition to Head-Mounted Devices</a:t>
            </a:r>
            <a:br>
              <a:rPr lang="en-US" sz="1000" dirty="0">
                <a:solidFill>
                  <a:schemeClr val="tx1"/>
                </a:solidFill>
              </a:rPr>
            </a:br>
            <a:endParaRPr lang="de-DE" sz="1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51" y="134761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51" y="188412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52" y="239858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51" y="292608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51" y="341069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-342701"/>
            <a:ext cx="5148064" cy="51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90901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150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:\1 Kunden\Schneider Digital\9 Bild-Archiv\Produkte\Monitore\3D Monitore\3D-Pluraview VR\Arbeitsdateien\SD-3D-PluraView-VR-3D-Maus-Polo-3D-VR-ppt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08" y="1124385"/>
            <a:ext cx="6503992" cy="368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VR PluraView 4K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20040" y="914400"/>
            <a:ext cx="6264696" cy="119160"/>
          </a:xfrm>
        </p:spPr>
        <p:txBody>
          <a:bodyPr/>
          <a:lstStyle/>
          <a:p>
            <a:r>
              <a:rPr lang="en-US" b="0" dirty="0"/>
              <a:t>Multi-User interaction during VR Team-Meetings</a:t>
            </a:r>
          </a:p>
        </p:txBody>
      </p:sp>
      <p:sp>
        <p:nvSpPr>
          <p:cNvPr id="11" name="Inhaltsplatzhalter 9"/>
          <p:cNvSpPr>
            <a:spLocks noGrp="1"/>
          </p:cNvSpPr>
          <p:nvPr>
            <p:ph sz="half" idx="1"/>
          </p:nvPr>
        </p:nvSpPr>
        <p:spPr>
          <a:xfrm>
            <a:off x="862450" y="1059582"/>
            <a:ext cx="4104456" cy="2952328"/>
          </a:xfrm>
        </p:spPr>
        <p:txBody>
          <a:bodyPr anchor="ctr"/>
          <a:lstStyle/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</a:rPr>
              <a:t>Head &amp; data glove tracking </a:t>
            </a:r>
            <a:r>
              <a:rPr lang="en-US" sz="1000" dirty="0">
                <a:solidFill>
                  <a:schemeClr val="tx1"/>
                </a:solidFill>
              </a:rPr>
              <a:t>for an intuitive VR experience</a:t>
            </a: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Object manipulation with </a:t>
            </a:r>
            <a:r>
              <a:rPr lang="en-US" sz="1000" b="1" dirty="0">
                <a:solidFill>
                  <a:schemeClr val="tx1"/>
                </a:solidFill>
              </a:rPr>
              <a:t>spheres and pens</a:t>
            </a:r>
          </a:p>
          <a:p>
            <a:pPr marL="0" indent="0">
              <a:buNone/>
            </a:pP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Absolutely flicker-free for fatigue-free interaction</a:t>
            </a:r>
            <a:br>
              <a:rPr lang="de-DE" sz="1000" dirty="0">
                <a:solidFill>
                  <a:schemeClr val="tx1"/>
                </a:solidFill>
              </a:rPr>
            </a:b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</a:rPr>
              <a:t>Maximum brightness </a:t>
            </a:r>
            <a:r>
              <a:rPr lang="en-US" sz="1000" dirty="0">
                <a:solidFill>
                  <a:schemeClr val="tx1"/>
                </a:solidFill>
              </a:rPr>
              <a:t>for normal office environments</a:t>
            </a: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Complement the use of Head-Mounted Devices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536" y="128016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313" y="182880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137" y="292608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382" y="347472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313" y="237744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:\1 Kunden\Schneider Digital\9 Bild-Archiv\Logos\Referenzen\4K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60248"/>
            <a:ext cx="827872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1 Kunden\Schneider Digital\9 Bild-Archiv\Logos\Referenzen\3D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64008"/>
            <a:ext cx="822960" cy="81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:\1 Kunden\Schneider Digital\9 Bild-Archiv\Logos\Referenzen\VR-Ic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" y="64008"/>
            <a:ext cx="822960" cy="81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59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2" b="24238"/>
          <a:stretch/>
        </p:blipFill>
        <p:spPr bwMode="auto">
          <a:xfrm>
            <a:off x="6876256" y="2566019"/>
            <a:ext cx="1944216" cy="108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O:\1 Kunden\Schneider Digital\6 Printmedien Werbemittel\Präsentationen\3D PluraView Präsentation\Arbeitsdateien\Bilddateien\2018-05-SD-PP-Bild-3D-Maus-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2" b="21790"/>
          <a:stretch/>
        </p:blipFill>
        <p:spPr bwMode="auto">
          <a:xfrm>
            <a:off x="107504" y="2139702"/>
            <a:ext cx="2623712" cy="127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Solutions – </a:t>
            </a:r>
            <a:r>
              <a:rPr lang="en-US" b="0" dirty="0"/>
              <a:t>3D Controllers</a:t>
            </a:r>
            <a:br>
              <a:rPr lang="de-DE" b="0" dirty="0"/>
            </a:br>
            <a:br>
              <a:rPr lang="de-DE" b="0" dirty="0"/>
            </a:b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23528" y="875496"/>
            <a:ext cx="6768752" cy="328102"/>
          </a:xfrm>
        </p:spPr>
        <p:txBody>
          <a:bodyPr/>
          <a:lstStyle/>
          <a:p>
            <a:r>
              <a:rPr lang="en-US" b="0" dirty="0"/>
              <a:t>For GIS and Photogrammetry </a:t>
            </a:r>
            <a:r>
              <a:rPr lang="en-US" b="0" u="sng" dirty="0"/>
              <a:t>data capture</a:t>
            </a:r>
          </a:p>
        </p:txBody>
      </p:sp>
      <p:pic>
        <p:nvPicPr>
          <p:cNvPr id="14" name="Picture 2" descr="O:\1 Kunden\Schneider Digital\6 Printmedien Werbemittel\Präsentationen\3D PluraView Präsentation\Arbeitsdateien\Bilddateien\2018-05-SD-PP-Bild-3D-Maus-Logo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9622"/>
            <a:ext cx="144016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:\1 Kunden\Schneider Digital\6 Printmedien Werbemittel\Präsentationen\3D PluraView Präsentation\Arbeitsdateien\Bilddateien\2018-05-SD-PP-Bild-3D-Maus-Logo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664" y="987574"/>
            <a:ext cx="1863824" cy="8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7" b="22550"/>
          <a:stretch/>
        </p:blipFill>
        <p:spPr bwMode="auto">
          <a:xfrm>
            <a:off x="6963838" y="1552506"/>
            <a:ext cx="2000650" cy="107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0" b="16224"/>
          <a:stretch/>
        </p:blipFill>
        <p:spPr bwMode="auto">
          <a:xfrm>
            <a:off x="6992055" y="3632893"/>
            <a:ext cx="1944216" cy="117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O:\1 Kunden\Schneider Digital\6 Printmedien Werbemittel\Präsentationen\3D PluraView Präsentation\Arbeitsdateien\2018-09\Bilddateien\2018-09-SD-PP-Bild--Maus-neu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6" b="29643"/>
          <a:stretch/>
        </p:blipFill>
        <p:spPr bwMode="auto">
          <a:xfrm rot="356571">
            <a:off x="-57342" y="3351017"/>
            <a:ext cx="2851402" cy="113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Ein Bild, das Haushaltsgerät, Elektronik, Im Haus, Silber enthält.&#10;&#10;Automatisch generierte Beschreibung">
            <a:extLst>
              <a:ext uri="{FF2B5EF4-FFF2-40B4-BE49-F238E27FC236}">
                <a16:creationId xmlns:a16="http://schemas.microsoft.com/office/drawing/2014/main" id="{06D286A7-E07F-D821-94F7-C126B3DC43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7" r="11534"/>
          <a:stretch/>
        </p:blipFill>
        <p:spPr>
          <a:xfrm>
            <a:off x="2681643" y="1206566"/>
            <a:ext cx="3886672" cy="35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74" b="8013"/>
          <a:stretch/>
        </p:blipFill>
        <p:spPr bwMode="auto">
          <a:xfrm>
            <a:off x="0" y="1295400"/>
            <a:ext cx="9155111" cy="350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O:\1 Kunden\Schneider Digital\6 Printmedien Werbemittel\Präsentationen\3D PluraView Präsentation\Arbeitsdateien\Bilddateien\2018-05-SD-PP-Bild-3D-Maus-Logo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19" y="816388"/>
            <a:ext cx="2868588" cy="12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Solutions – </a:t>
            </a:r>
            <a:r>
              <a:rPr lang="en-US" b="0" dirty="0"/>
              <a:t>3D Controllers</a:t>
            </a:r>
            <a:br>
              <a:rPr lang="en-US" b="0" dirty="0"/>
            </a:br>
            <a:br>
              <a:rPr lang="de-DE" b="0" dirty="0"/>
            </a:b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23528" y="875496"/>
            <a:ext cx="6768752" cy="328102"/>
          </a:xfrm>
        </p:spPr>
        <p:txBody>
          <a:bodyPr/>
          <a:lstStyle/>
          <a:p>
            <a:r>
              <a:rPr lang="en-US" b="0" dirty="0"/>
              <a:t>3D controllers for </a:t>
            </a:r>
            <a:r>
              <a:rPr lang="en-US" b="0" u="sng" dirty="0"/>
              <a:t>navigation</a:t>
            </a:r>
            <a:r>
              <a:rPr lang="en-US" b="0" dirty="0"/>
              <a:t> in </a:t>
            </a:r>
            <a:r>
              <a:rPr lang="en-US" b="0" dirty="0" err="1"/>
              <a:t>CAx</a:t>
            </a:r>
            <a:r>
              <a:rPr lang="en-US" b="0" dirty="0"/>
              <a:t> and simulation environments</a:t>
            </a:r>
          </a:p>
        </p:txBody>
      </p:sp>
      <p:pic>
        <p:nvPicPr>
          <p:cNvPr id="1027" name="Picture 3" descr="O:\1 Kunden\Schneider Digital\6 Printmedien Werbemittel\Präsentationen\3D PluraView Präsentation\Arbeitsdateien\Bilddateien\2018-05-SD-PP-Bild-3D-Maus-Logo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40" y="1621858"/>
            <a:ext cx="2468446" cy="10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4" b="10698"/>
          <a:stretch/>
        </p:blipFill>
        <p:spPr bwMode="auto">
          <a:xfrm>
            <a:off x="539552" y="1093614"/>
            <a:ext cx="6088583" cy="335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O:\1 Kunden\Schneider Digital\9 Bild-Archiv\Logos\Logos Schneider Digital\Schneider-Digital-Logo-Mit-Subline\Professionelle-3dhardware-de\color\schneider-digital-logo-professionelle-3dhardware-color-de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31" t="-10586" r="74831" b="69501"/>
          <a:stretch/>
        </p:blipFill>
        <p:spPr bwMode="auto">
          <a:xfrm>
            <a:off x="-1744414" y="4538169"/>
            <a:ext cx="2366119" cy="26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0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Examples &amp; References</a:t>
            </a:r>
          </a:p>
        </p:txBody>
      </p:sp>
      <p:pic>
        <p:nvPicPr>
          <p:cNvPr id="6147" name="Picture 3" descr="O:\1 Kunden\Schneider Digital\6 Printmedien Werbemittel\Präsentationen\3D PluraView Präsentation\Arbeitsdateien\Bilddateien\2018-05-SD-PP-Bild-Anwendungsbeispiel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9"/>
          <a:stretch/>
        </p:blipFill>
        <p:spPr bwMode="auto">
          <a:xfrm>
            <a:off x="503843" y="920892"/>
            <a:ext cx="2376264" cy="172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:\1 Kunden\Schneider Digital\6 Printmedien Werbemittel\Präsentationen\3D PluraView Präsentation\Arbeitsdateien\Bilddateien\2018-05-SD-PP-Bild-Anwendungsbeispiel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4"/>
          <a:stretch/>
        </p:blipFill>
        <p:spPr bwMode="auto">
          <a:xfrm>
            <a:off x="3383950" y="917469"/>
            <a:ext cx="2374468" cy="172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O:\1 Kunden\Schneider Digital\6 Printmedien Werbemittel\Präsentationen\3D PluraView Präsentation\Arbeitsdateien\Bilddateien\2018-05-SD-PP-Bild-Anwendungsbeispiele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8"/>
          <a:stretch/>
        </p:blipFill>
        <p:spPr bwMode="auto">
          <a:xfrm>
            <a:off x="6262261" y="917468"/>
            <a:ext cx="2377896" cy="172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O:\1 Kunden\Schneider Digital\6 Printmedien Werbemittel\Präsentationen\3D PluraView Präsentation\Arbeitsdateien\Bilddateien\2018-05-SD-PP-Bild-Anwendungsbeispiele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5"/>
          <a:stretch/>
        </p:blipFill>
        <p:spPr bwMode="auto">
          <a:xfrm>
            <a:off x="3388882" y="2855335"/>
            <a:ext cx="2364758" cy="172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O:\1 Kunden\Schneider Digital\6 Printmedien Werbemittel\Präsentationen\3D PluraView Präsentation\Arbeitsdateien\Bilddateien\2018-05-SD-PP-Bild-Anwendungsbeispiele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9"/>
          <a:stretch/>
        </p:blipFill>
        <p:spPr bwMode="auto">
          <a:xfrm>
            <a:off x="6260689" y="2868552"/>
            <a:ext cx="2376264" cy="172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O:\1 Kunden\Schneider Digital\6 Printmedien Werbemittel\Präsentationen\3D PluraView Präsentation\Arbeitsdateien\Bilddateien\2018-05-SD-PP-Bild-Anwendungsbeispiele4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3"/>
          <a:stretch/>
        </p:blipFill>
        <p:spPr bwMode="auto">
          <a:xfrm>
            <a:off x="507049" y="2858183"/>
            <a:ext cx="2374784" cy="172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1475656" y="2604035"/>
            <a:ext cx="14756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/>
              <a:t>RhinoTerrain</a:t>
            </a:r>
            <a:r>
              <a:rPr lang="en-US" sz="1000" dirty="0"/>
              <a:t> </a:t>
            </a:r>
            <a:r>
              <a:rPr lang="en-US" sz="1000" dirty="0" err="1"/>
              <a:t>RhinoCity</a:t>
            </a:r>
            <a:endParaRPr lang="en-US" sz="1000" dirty="0"/>
          </a:p>
        </p:txBody>
      </p:sp>
      <p:sp>
        <p:nvSpPr>
          <p:cNvPr id="22" name="Rechteck 21"/>
          <p:cNvSpPr/>
          <p:nvPr/>
        </p:nvSpPr>
        <p:spPr>
          <a:xfrm>
            <a:off x="4353157" y="2604035"/>
            <a:ext cx="14756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Trimble </a:t>
            </a:r>
            <a:r>
              <a:rPr lang="en-US" sz="1000" dirty="0" err="1"/>
              <a:t>DTMaster</a:t>
            </a:r>
            <a:r>
              <a:rPr lang="en-US" sz="1000" dirty="0"/>
              <a:t> </a:t>
            </a:r>
          </a:p>
        </p:txBody>
      </p:sp>
      <p:sp>
        <p:nvSpPr>
          <p:cNvPr id="24" name="Rechteck 23"/>
          <p:cNvSpPr/>
          <p:nvPr/>
        </p:nvSpPr>
        <p:spPr>
          <a:xfrm>
            <a:off x="6875453" y="2604035"/>
            <a:ext cx="18341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/>
              <a:t>Terrasolid</a:t>
            </a:r>
            <a:r>
              <a:rPr lang="en-US" sz="1000" dirty="0"/>
              <a:t> </a:t>
            </a:r>
            <a:r>
              <a:rPr lang="en-US" sz="1000" dirty="0" err="1"/>
              <a:t>TerraStereo</a:t>
            </a:r>
            <a:endParaRPr lang="en-US" sz="1000" dirty="0"/>
          </a:p>
        </p:txBody>
      </p:sp>
      <p:sp>
        <p:nvSpPr>
          <p:cNvPr id="26" name="Rechteck 25"/>
          <p:cNvSpPr/>
          <p:nvPr/>
        </p:nvSpPr>
        <p:spPr>
          <a:xfrm>
            <a:off x="7164288" y="4546489"/>
            <a:ext cx="15359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Leica Geosystems </a:t>
            </a:r>
            <a:r>
              <a:rPr lang="en-US" sz="1000" dirty="0" err="1"/>
              <a:t>HxMap</a:t>
            </a:r>
            <a:endParaRPr lang="en-US" sz="1000" dirty="0"/>
          </a:p>
        </p:txBody>
      </p:sp>
      <p:sp>
        <p:nvSpPr>
          <p:cNvPr id="29" name="Rechteck 28"/>
          <p:cNvSpPr/>
          <p:nvPr/>
        </p:nvSpPr>
        <p:spPr>
          <a:xfrm>
            <a:off x="3622632" y="4546489"/>
            <a:ext cx="21941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DAT/EM Summit Evolution</a:t>
            </a:r>
          </a:p>
        </p:txBody>
      </p:sp>
      <p:sp>
        <p:nvSpPr>
          <p:cNvPr id="31" name="Rechteck 30"/>
          <p:cNvSpPr/>
          <p:nvPr/>
        </p:nvSpPr>
        <p:spPr>
          <a:xfrm>
            <a:off x="1472720" y="4546489"/>
            <a:ext cx="14756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/>
              <a:t>esri</a:t>
            </a:r>
            <a:r>
              <a:rPr lang="en-US" sz="1000" dirty="0"/>
              <a:t> ArcGIS Pro</a:t>
            </a:r>
          </a:p>
        </p:txBody>
      </p:sp>
    </p:spTree>
    <p:extLst>
      <p:ext uri="{BB962C8B-B14F-4D97-AF65-F5344CB8AC3E}">
        <p14:creationId xmlns:p14="http://schemas.microsoft.com/office/powerpoint/2010/main" val="107073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80" b="18096"/>
          <a:stretch/>
        </p:blipFill>
        <p:spPr bwMode="auto">
          <a:xfrm>
            <a:off x="899592" y="1295400"/>
            <a:ext cx="7660209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High-end graphic cards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23528" y="875496"/>
            <a:ext cx="6768752" cy="328102"/>
          </a:xfrm>
        </p:spPr>
        <p:txBody>
          <a:bodyPr/>
          <a:lstStyle/>
          <a:p>
            <a:r>
              <a:rPr lang="en-US" b="0" dirty="0"/>
              <a:t>AMD </a:t>
            </a:r>
            <a:r>
              <a:rPr lang="en-US" b="0" dirty="0" err="1"/>
              <a:t>RadeonPRO</a:t>
            </a:r>
            <a:r>
              <a:rPr lang="en-US" b="0" dirty="0"/>
              <a:t> &amp; NVIDIA Quadro for quad-buffered stereo </a:t>
            </a:r>
          </a:p>
        </p:txBody>
      </p:sp>
      <p:pic>
        <p:nvPicPr>
          <p:cNvPr id="3074" name="Picture 2" descr="O:\1 Kunden\Schneider Digital\6 Printmedien Werbemittel\Präsentationen\3D PluraView Präsentation\Arbeitsdateien\Bilddateien\2018-05-SD-PP-Logo-Grafikkart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04" y="2571750"/>
            <a:ext cx="824023" cy="82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9" b="26529"/>
          <a:stretch/>
        </p:blipFill>
        <p:spPr bwMode="auto">
          <a:xfrm>
            <a:off x="8068457" y="3407265"/>
            <a:ext cx="824023" cy="38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115" y="2315765"/>
            <a:ext cx="824023" cy="82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515" y="2931790"/>
            <a:ext cx="824023" cy="82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O:\1 Kunden\Schneider Digital\6 Printmedien Werbemittel\Präsentationen\3D PluraView Präsentation\Arbeitsdateien\Bilddateien\2018-05-SD-PP-Bild-Grafikkarte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t="13098" b="9980"/>
          <a:stretch/>
        </p:blipFill>
        <p:spPr bwMode="auto">
          <a:xfrm>
            <a:off x="6410300" y="1357588"/>
            <a:ext cx="2149501" cy="172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:\1 Kunden\Schneider Digital\6 Printmedien Werbemittel\Präsentationen\3D PluraView Präsentation\Arbeitsdateien\2018-09\Bilddateien\2018-09-SD-PP-Bild-3-Grafikkarte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55526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O:\1 Kunden\Schneider Digital\6 Printmedien Werbemittel\Präsentationen\3D PluraView Präsentation\Arbeitsdateien\2018-09\Bilddateien\2018-09-SD-PP-Bild-Logo-VR-Ready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41" y="3395773"/>
            <a:ext cx="1294334" cy="129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:\1 Kunden\Schneider Digital\6 Printmedien Werbemittel\Präsentationen\3D PluraView Präsentation\Arbeitsdateien\2018-09\Bilddateien\2018-09-SD-PP-Bild-Logo-VR-nvidi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781" y="3452253"/>
            <a:ext cx="1181374" cy="118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O:\1 Kunden\Schneider Digital\6 Printmedien Werbemittel\Präsentationen\3D PluraView Präsentation\Arbeitsdateien\2018-09\Bilddateien\2018-09-SD-PP-Bild-Logo-quadr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469"/>
            <a:ext cx="2492685" cy="249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75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Schneider-Digital, the full-service solution provider for…</a:t>
            </a:r>
            <a:endParaRPr lang="de-DE" dirty="0"/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0" dirty="0"/>
              <a:t>… for professional 4K, 3D and VR hardware</a:t>
            </a:r>
            <a:endParaRPr lang="de-DE" b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3" b="8355"/>
          <a:stretch/>
        </p:blipFill>
        <p:spPr bwMode="auto">
          <a:xfrm>
            <a:off x="467544" y="881226"/>
            <a:ext cx="8676456" cy="397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80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A07F823D-6B58-4D9A-8569-091ED360C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9058" y="1150813"/>
            <a:ext cx="2125752" cy="170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B4061A5-212C-661E-A5AC-C0199E31E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688" y="3374053"/>
            <a:ext cx="975104" cy="97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106C1DE-BDC1-6F8F-3E97-0CBD4094B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124" y="2952576"/>
            <a:ext cx="1113523" cy="111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0D8C6EE-6D30-F52D-9B6F-4E4488DD6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8538" y="3746810"/>
            <a:ext cx="1119671" cy="111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FF3E697-EFB1-5DB5-3926-7B7D00747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14718" y="3778630"/>
            <a:ext cx="1119671" cy="111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1D28828-EBB4-4581-8E6C-1B115029F7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1" r="9550"/>
          <a:stretch/>
        </p:blipFill>
        <p:spPr>
          <a:xfrm>
            <a:off x="3320143" y="2687363"/>
            <a:ext cx="2460171" cy="25553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– a full-service </a:t>
            </a:r>
            <a:r>
              <a:rPr lang="en-US" dirty="0" err="1"/>
              <a:t>GeoIT</a:t>
            </a:r>
            <a:r>
              <a:rPr lang="en-US" dirty="0"/>
              <a:t> hardware provider</a:t>
            </a:r>
            <a:br>
              <a:rPr lang="de-DE" b="0" dirty="0"/>
            </a:br>
            <a:br>
              <a:rPr lang="de-DE" b="0" dirty="0"/>
            </a:br>
            <a:endParaRPr lang="de-DE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0D1A05C-97D5-4B7B-BA24-14BE019C90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256" y="875496"/>
            <a:ext cx="4104456" cy="328102"/>
          </a:xfrm>
        </p:spPr>
        <p:txBody>
          <a:bodyPr/>
          <a:lstStyle/>
          <a:p>
            <a:r>
              <a:rPr lang="de-DE" b="0" dirty="0"/>
              <a:t>… </a:t>
            </a:r>
            <a:r>
              <a:rPr lang="en-US" b="0" dirty="0"/>
              <a:t>for professional 4K, 3D-display and </a:t>
            </a:r>
            <a:r>
              <a:rPr lang="en-US" b="0" dirty="0" err="1"/>
              <a:t>GeoIT</a:t>
            </a:r>
            <a:r>
              <a:rPr lang="en-US" b="0" dirty="0"/>
              <a:t> hardware</a:t>
            </a:r>
            <a:endParaRPr lang="de-DE" b="0" dirty="0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CF91D69F-C00A-4D21-B26B-7FB415E62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2" b="24238"/>
          <a:stretch/>
        </p:blipFill>
        <p:spPr bwMode="auto">
          <a:xfrm>
            <a:off x="8057801" y="1063034"/>
            <a:ext cx="1002275" cy="55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73BB36E-F5AF-4392-9F4E-A96DADDFA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0" b="16224"/>
          <a:stretch/>
        </p:blipFill>
        <p:spPr bwMode="auto">
          <a:xfrm>
            <a:off x="8031363" y="1747249"/>
            <a:ext cx="1046215" cy="63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7B01D3F4-0F98-4DFA-A0EF-7EA5FC9EF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4" b="10698"/>
          <a:stretch/>
        </p:blipFill>
        <p:spPr bwMode="auto">
          <a:xfrm>
            <a:off x="6439342" y="1063034"/>
            <a:ext cx="1618459" cy="89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ABFE6E49-3669-4A3E-A67A-A424B2CDB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85343" y="658136"/>
            <a:ext cx="2208446" cy="220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54C0E54E-1073-40D1-AC4B-6C70553CD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" t="20425" r="11905" b="6940"/>
          <a:stretch/>
        </p:blipFill>
        <p:spPr bwMode="auto">
          <a:xfrm>
            <a:off x="5703916" y="2086795"/>
            <a:ext cx="3455599" cy="291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8F6B163-6A81-E248-FD66-05132D6F3A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03" y="1244185"/>
            <a:ext cx="1040830" cy="265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15">
            <a:extLst>
              <a:ext uri="{FF2B5EF4-FFF2-40B4-BE49-F238E27FC236}">
                <a16:creationId xmlns:a16="http://schemas.microsoft.com/office/drawing/2014/main" id="{760362D4-E9F6-473A-9BD4-70C01B8BB9BC}"/>
              </a:ext>
            </a:extLst>
          </p:cNvPr>
          <p:cNvSpPr txBox="1"/>
          <p:nvPr/>
        </p:nvSpPr>
        <p:spPr>
          <a:xfrm>
            <a:off x="409699" y="1431631"/>
            <a:ext cx="4162301" cy="2274854"/>
          </a:xfrm>
          <a:prstGeom prst="rect">
            <a:avLst/>
          </a:prstGeom>
          <a:noFill/>
        </p:spPr>
        <p:txBody>
          <a:bodyPr wrap="square" spcCol="180000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400" b="1" i="1" dirty="0">
                <a:solidFill>
                  <a:prstClr val="black"/>
                </a:solidFill>
              </a:rPr>
              <a:t>80“ passive 3D-Stereo Monitor 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UHD-resolution, 8 MP (3.840 x 2.160) 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Native 4K-Resolution @ 120Hz with 10bit 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Circular line-by-line polarization 3D technology 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Optional Head-Tracking and gesture control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Innovative, height-adjustable mounting solution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CDD605-7C40-CB3C-547F-BCDAE4362FC2}"/>
              </a:ext>
            </a:extLst>
          </p:cNvPr>
          <p:cNvSpPr txBox="1"/>
          <p:nvPr/>
        </p:nvSpPr>
        <p:spPr>
          <a:xfrm>
            <a:off x="409699" y="942321"/>
            <a:ext cx="734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3D </a:t>
            </a:r>
            <a:r>
              <a:rPr lang="en-US" b="0" dirty="0" err="1">
                <a:solidFill>
                  <a:schemeClr val="bg1">
                    <a:lumMod val="50000"/>
                  </a:schemeClr>
                </a:solidFill>
              </a:rPr>
              <a:t>GlobeView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 by Schneider Digital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82F24-AA57-43C4-A28A-4C91984A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339502"/>
            <a:ext cx="6595799" cy="360040"/>
          </a:xfrm>
        </p:spPr>
        <p:txBody>
          <a:bodyPr/>
          <a:lstStyle/>
          <a:p>
            <a:r>
              <a:rPr lang="en-US" dirty="0"/>
              <a:t>New! – </a:t>
            </a:r>
            <a:r>
              <a:rPr lang="en-US" b="0" dirty="0"/>
              <a:t>Immersive 3D-Stereo in 4K for Professional Applications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157EE3F-555A-9C43-F0EF-50C7C8E97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1787079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1B9599F-66DD-8C91-AB33-C27B495CD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183631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F6C9560-96BC-1BFF-3ACA-6D2D412D6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583578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8781DBE-D2B4-03B0-6EF7-B5A4C8459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98352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B3C5995-C0F6-A9B6-1B38-7792139C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337787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Ein Bild, das Grafiken, Kreis, Screenshot, Grafikdesign enthält.&#10;&#10;Automatisch generierte Beschreibung">
            <a:extLst>
              <a:ext uri="{FF2B5EF4-FFF2-40B4-BE49-F238E27FC236}">
                <a16:creationId xmlns:a16="http://schemas.microsoft.com/office/drawing/2014/main" id="{0280492C-10F0-1AEC-0FB3-0DA4382678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56" y="1040375"/>
            <a:ext cx="1159935" cy="661163"/>
          </a:xfrm>
          <a:prstGeom prst="rect">
            <a:avLst/>
          </a:prstGeom>
        </p:spPr>
      </p:pic>
      <p:pic>
        <p:nvPicPr>
          <p:cNvPr id="13" name="Grafik 12" descr="Ein Bild, das Kleidung, Person, Schuhwerk, Kunst enthält.&#10;&#10;Automatisch generierte Beschreibung">
            <a:extLst>
              <a:ext uri="{FF2B5EF4-FFF2-40B4-BE49-F238E27FC236}">
                <a16:creationId xmlns:a16="http://schemas.microsoft.com/office/drawing/2014/main" id="{18631AAD-43E5-1D19-ACA3-A55622FEC3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" b="13020"/>
          <a:stretch/>
        </p:blipFill>
        <p:spPr>
          <a:xfrm>
            <a:off x="5962453" y="590327"/>
            <a:ext cx="3025202" cy="421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2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O:\1 Kunden\Schneider Digital\9 Bild-Archiv\Logos\Referenzen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5921"/>
            <a:ext cx="5521325" cy="384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80“ 3D-Stereo Touchscreen (UHD, 4K)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t="18591" r="18590" b="10232"/>
          <a:stretch/>
        </p:blipFill>
        <p:spPr bwMode="auto">
          <a:xfrm>
            <a:off x="5006857" y="775819"/>
            <a:ext cx="3453575" cy="350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Inhaltsplatzhalter 9"/>
          <p:cNvSpPr txBox="1">
            <a:spLocks/>
          </p:cNvSpPr>
          <p:nvPr/>
        </p:nvSpPr>
        <p:spPr>
          <a:xfrm>
            <a:off x="5243105" y="1147165"/>
            <a:ext cx="3292795" cy="3053524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220000"/>
              <a:buNone/>
            </a:pPr>
            <a:r>
              <a:rPr lang="en-US" b="1" dirty="0">
                <a:solidFill>
                  <a:schemeClr val="tx1"/>
                </a:solidFill>
              </a:rPr>
              <a:t>Application areas: </a:t>
            </a:r>
          </a:p>
          <a:p>
            <a:pPr>
              <a:buSzPct val="220000"/>
              <a:buFont typeface="Arial" panose="020B0604020202020204" pitchFamily="34" charset="0"/>
              <a:buBlip>
                <a:blip r:embed="rId4"/>
              </a:buBlip>
            </a:pPr>
            <a:r>
              <a:rPr lang="en-US" dirty="0">
                <a:solidFill>
                  <a:schemeClr val="tx1"/>
                </a:solidFill>
              </a:rPr>
              <a:t>Conference rooms</a:t>
            </a:r>
          </a:p>
          <a:p>
            <a:pPr>
              <a:buSzPct val="220000"/>
              <a:buFont typeface="Arial" panose="020B0604020202020204" pitchFamily="34" charset="0"/>
              <a:buBlip>
                <a:blip r:embed="rId4"/>
              </a:buBlip>
            </a:pPr>
            <a:r>
              <a:rPr lang="en-US" dirty="0">
                <a:solidFill>
                  <a:schemeClr val="tx1"/>
                </a:solidFill>
              </a:rPr>
              <a:t>Events &amp; Trainings</a:t>
            </a:r>
          </a:p>
          <a:p>
            <a:pPr marL="0" indent="0">
              <a:buSzPct val="22000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SzPct val="220000"/>
              <a:buNone/>
            </a:pPr>
            <a:r>
              <a:rPr lang="en-US" b="1" dirty="0">
                <a:solidFill>
                  <a:schemeClr val="tx1"/>
                </a:solidFill>
              </a:rPr>
              <a:t>Hardware requirements:</a:t>
            </a:r>
          </a:p>
          <a:p>
            <a:pPr>
              <a:buSzPct val="220000"/>
              <a:buFont typeface="Arial" panose="020B0604020202020204" pitchFamily="34" charset="0"/>
              <a:buBlip>
                <a:blip r:embed="rId4"/>
              </a:buBlip>
            </a:pPr>
            <a:r>
              <a:rPr lang="en-US" dirty="0">
                <a:solidFill>
                  <a:schemeClr val="tx1"/>
                </a:solidFill>
              </a:rPr>
              <a:t>Same as for the 3D </a:t>
            </a:r>
            <a:r>
              <a:rPr lang="en-US" dirty="0" err="1">
                <a:solidFill>
                  <a:schemeClr val="tx1"/>
                </a:solidFill>
              </a:rPr>
              <a:t>PluraViews</a:t>
            </a:r>
            <a:endParaRPr lang="en-US" dirty="0">
              <a:solidFill>
                <a:schemeClr val="tx1"/>
              </a:solidFill>
            </a:endParaRPr>
          </a:p>
          <a:p>
            <a:pPr>
              <a:buSzPct val="220000"/>
              <a:buFont typeface="Arial" panose="020B0604020202020204" pitchFamily="34" charset="0"/>
              <a:buBlip>
                <a:blip r:embed="rId4"/>
              </a:buBlip>
            </a:pPr>
            <a:r>
              <a:rPr lang="en-US" dirty="0">
                <a:solidFill>
                  <a:schemeClr val="tx1"/>
                </a:solidFill>
              </a:rPr>
              <a:t>Only requires a single DP cable</a:t>
            </a:r>
          </a:p>
          <a:p>
            <a:pPr marL="0" indent="0">
              <a:buSzPct val="22000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SzPct val="220000"/>
              <a:buNone/>
            </a:pPr>
            <a:r>
              <a:rPr lang="en-US" b="1" dirty="0">
                <a:solidFill>
                  <a:schemeClr val="tx1"/>
                </a:solidFill>
              </a:rPr>
              <a:t>Software requirements:</a:t>
            </a:r>
          </a:p>
          <a:p>
            <a:pPr>
              <a:buSzPct val="220000"/>
              <a:buBlip>
                <a:blip r:embed="rId4"/>
              </a:buBlip>
            </a:pPr>
            <a:r>
              <a:rPr lang="en-US" dirty="0">
                <a:solidFill>
                  <a:schemeClr val="tx1"/>
                </a:solidFill>
              </a:rPr>
              <a:t>Same as for the 3D PluraView</a:t>
            </a:r>
          </a:p>
          <a:p>
            <a:pPr>
              <a:buSzPct val="220000"/>
              <a:buBlip>
                <a:blip r:embed="rId4"/>
              </a:buBlip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SzPct val="220000"/>
              <a:buNone/>
            </a:pPr>
            <a:r>
              <a:rPr lang="en-US" b="1" dirty="0">
                <a:solidFill>
                  <a:schemeClr val="tx1"/>
                </a:solidFill>
              </a:rPr>
              <a:t>Viewing Distance:</a:t>
            </a:r>
          </a:p>
          <a:p>
            <a:pPr>
              <a:buSzPct val="220000"/>
              <a:buBlip>
                <a:blip r:embed="rId4"/>
              </a:buBlip>
            </a:pPr>
            <a:r>
              <a:rPr lang="en-US" dirty="0">
                <a:solidFill>
                  <a:schemeClr val="tx1"/>
                </a:solidFill>
              </a:rPr>
              <a:t>Much more than for the 3D PluraView –</a:t>
            </a:r>
          </a:p>
          <a:p>
            <a:pPr marL="0" indent="0">
              <a:buSzPct val="220000"/>
              <a:buNone/>
            </a:pPr>
            <a:r>
              <a:rPr lang="de-DE" dirty="0">
                <a:solidFill>
                  <a:schemeClr val="tx1"/>
                </a:solidFill>
              </a:rPr>
              <a:t>	</a:t>
            </a:r>
            <a:r>
              <a:rPr lang="de-DE" b="1" dirty="0">
                <a:solidFill>
                  <a:schemeClr val="tx1"/>
                </a:solidFill>
              </a:rPr>
              <a:t>3 – 6 </a:t>
            </a:r>
            <a:r>
              <a:rPr lang="de-DE" b="1" dirty="0" err="1">
                <a:solidFill>
                  <a:schemeClr val="tx1"/>
                </a:solidFill>
              </a:rPr>
              <a:t>meter</a:t>
            </a:r>
            <a:r>
              <a:rPr lang="de-DE" b="1" dirty="0">
                <a:solidFill>
                  <a:schemeClr val="tx1"/>
                </a:solidFill>
              </a:rPr>
              <a:t>!</a:t>
            </a:r>
            <a:endParaRPr lang="en-US" b="1" dirty="0">
              <a:solidFill>
                <a:schemeClr val="tx1"/>
              </a:solidFill>
            </a:endParaRPr>
          </a:p>
          <a:p>
            <a:pPr marL="0" indent="0">
              <a:buSzPct val="22000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764333" y="4151597"/>
            <a:ext cx="5379667" cy="664855"/>
            <a:chOff x="3713659" y="4079582"/>
            <a:chExt cx="5379667" cy="664855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3659" y="4280638"/>
              <a:ext cx="119632" cy="11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Inhaltsplatzhalter 9"/>
            <p:cNvSpPr txBox="1">
              <a:spLocks/>
            </p:cNvSpPr>
            <p:nvPr/>
          </p:nvSpPr>
          <p:spPr>
            <a:xfrm>
              <a:off x="6877672" y="4080564"/>
              <a:ext cx="2215654" cy="663873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000" dirty="0">
                  <a:solidFill>
                    <a:schemeClr val="tx1"/>
                  </a:solidFill>
                </a:rPr>
                <a:t>Line-</a:t>
              </a:r>
              <a:r>
                <a:rPr lang="de-DE" sz="1000" dirty="0" err="1">
                  <a:solidFill>
                    <a:schemeClr val="tx1"/>
                  </a:solidFill>
                </a:rPr>
                <a:t>polarized</a:t>
              </a:r>
              <a:endParaRPr lang="de-DE" sz="1000" dirty="0">
                <a:solidFill>
                  <a:schemeClr val="tx1"/>
                </a:solidFill>
              </a:endParaRPr>
            </a:p>
            <a:p>
              <a:pPr marL="0" indent="0">
                <a:buNone/>
              </a:pPr>
              <a:r>
                <a:rPr lang="de-DE" sz="1000" dirty="0">
                  <a:solidFill>
                    <a:schemeClr val="tx1"/>
                  </a:solidFill>
                </a:rPr>
                <a:t>UHD (3.840 x 2.160) @ 60Hz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87225" y="4280898"/>
              <a:ext cx="119632" cy="11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Inhaltsplatzhalter 9"/>
            <p:cNvSpPr txBox="1">
              <a:spLocks/>
            </p:cNvSpPr>
            <p:nvPr/>
          </p:nvSpPr>
          <p:spPr>
            <a:xfrm>
              <a:off x="4958386" y="4080486"/>
              <a:ext cx="2215654" cy="663873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1000" dirty="0">
                  <a:solidFill>
                    <a:schemeClr val="tx1"/>
                  </a:solidFill>
                </a:rPr>
                <a:t>Passive 3D-Stereo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de-DE" sz="1000" dirty="0">
                  <a:solidFill>
                    <a:schemeClr val="tx1"/>
                  </a:solidFill>
                </a:rPr>
                <a:t>Tracking optional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91988" y="4456929"/>
              <a:ext cx="119632" cy="11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4624" y="4461030"/>
              <a:ext cx="119632" cy="11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07356" y="4278483"/>
              <a:ext cx="119632" cy="11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10250" y="4463379"/>
              <a:ext cx="119632" cy="11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Inhaltsplatzhalter 9"/>
            <p:cNvSpPr txBox="1">
              <a:spLocks/>
            </p:cNvSpPr>
            <p:nvPr/>
          </p:nvSpPr>
          <p:spPr>
            <a:xfrm>
              <a:off x="3786810" y="4079582"/>
              <a:ext cx="2215654" cy="663873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1000" dirty="0">
                  <a:solidFill>
                    <a:schemeClr val="tx1"/>
                  </a:solidFill>
                </a:rPr>
                <a:t>80“ LCD-Display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de-DE" sz="1000" dirty="0">
                  <a:solidFill>
                    <a:schemeClr val="tx1"/>
                  </a:solidFill>
                </a:rPr>
                <a:t>Size 2m x 1.05m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065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LASER smart VR wall (Gen 2)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0" dirty="0"/>
              <a:t>for large-format, high-resolution 3D-stereo</a:t>
            </a:r>
            <a:endParaRPr lang="de-DE" b="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2" t="57703" r="16817" b="10135"/>
          <a:stretch/>
        </p:blipFill>
        <p:spPr bwMode="auto">
          <a:xfrm>
            <a:off x="3923928" y="1212785"/>
            <a:ext cx="4248472" cy="209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2"/>
          <a:stretch/>
        </p:blipFill>
        <p:spPr bwMode="auto">
          <a:xfrm>
            <a:off x="-252536" y="1212784"/>
            <a:ext cx="4674468" cy="387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O:\1 Kunden\Schneider Digital\6 Printmedien Werbemittel\Präsentationen\3D PluraView Präsentation\Arbeitsdateien\2018-09\Bilddateien\2018-09-SD-PP-Bild-VR-Wall-button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74" b="35584"/>
          <a:stretch/>
        </p:blipFill>
        <p:spPr bwMode="auto">
          <a:xfrm>
            <a:off x="3933676" y="3363838"/>
            <a:ext cx="3555969" cy="86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9"/>
          <p:cNvSpPr>
            <a:spLocks noGrp="1"/>
          </p:cNvSpPr>
          <p:nvPr>
            <p:ph sz="half" idx="1"/>
          </p:nvPr>
        </p:nvSpPr>
        <p:spPr>
          <a:xfrm>
            <a:off x="4211960" y="627534"/>
            <a:ext cx="4104456" cy="3384376"/>
          </a:xfrm>
        </p:spPr>
        <p:txBody>
          <a:bodyPr anchor="ctr"/>
          <a:lstStyle/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Cutting-edge laser projection technology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for a service life of more than 10 years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5.30 m x 2.25 m (11.9 </a:t>
            </a:r>
            <a:r>
              <a:rPr lang="en-US" dirty="0" err="1">
                <a:solidFill>
                  <a:schemeClr val="tx1"/>
                </a:solidFill>
              </a:rPr>
              <a:t>sq.m</a:t>
            </a:r>
            <a:r>
              <a:rPr lang="en-US" dirty="0">
                <a:solidFill>
                  <a:schemeClr val="tx1"/>
                </a:solidFill>
              </a:rPr>
              <a:t>) and wider!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Highest brightness, six 4,000 ANSI lumen projectors</a:t>
            </a:r>
          </a:p>
          <a:p>
            <a:pPr>
              <a:buSzPct val="220000"/>
              <a:buBlip>
                <a:blip r:embed="rId5"/>
              </a:buBlip>
            </a:pPr>
            <a:r>
              <a:rPr lang="de-DE" dirty="0">
                <a:solidFill>
                  <a:schemeClr val="tx1"/>
                </a:solidFill>
              </a:rPr>
              <a:t>120 Hz </a:t>
            </a:r>
            <a:r>
              <a:rPr lang="de-DE" dirty="0" err="1">
                <a:solidFill>
                  <a:schemeClr val="tx1"/>
                </a:solidFill>
              </a:rPr>
              <a:t>technology</a:t>
            </a:r>
            <a:endParaRPr lang="de-DE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Full 4K resolution even in 3D stereo</a:t>
            </a:r>
          </a:p>
          <a:p>
            <a:pPr>
              <a:buSzPct val="220000"/>
              <a:buBlip>
                <a:blip r:embed="rId5"/>
              </a:buBlip>
            </a:pPr>
            <a:r>
              <a:rPr lang="de-DE" dirty="0">
                <a:solidFill>
                  <a:schemeClr val="tx1"/>
                </a:solidFill>
              </a:rPr>
              <a:t>Integrated </a:t>
            </a:r>
            <a:r>
              <a:rPr lang="de-DE" dirty="0" err="1">
                <a:solidFill>
                  <a:schemeClr val="tx1"/>
                </a:solidFill>
              </a:rPr>
              <a:t>wireless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media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control</a:t>
            </a:r>
            <a:endParaRPr lang="de-DE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Freestanding construction, only 70cm depth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5850" y="843559"/>
            <a:ext cx="4085984" cy="408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9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7C6920D-788E-2241-792C-D7F82FA470BE}"/>
              </a:ext>
            </a:extLst>
          </p:cNvPr>
          <p:cNvSpPr txBox="1"/>
          <p:nvPr/>
        </p:nvSpPr>
        <p:spPr>
          <a:xfrm>
            <a:off x="409699" y="892311"/>
            <a:ext cx="734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Complete stereo workplace equipment by Schneider Digital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feld 15">
            <a:extLst>
              <a:ext uri="{FF2B5EF4-FFF2-40B4-BE49-F238E27FC236}">
                <a16:creationId xmlns:a16="http://schemas.microsoft.com/office/drawing/2014/main" id="{760362D4-E9F6-473A-9BD4-70C01B8BB9BC}"/>
              </a:ext>
            </a:extLst>
          </p:cNvPr>
          <p:cNvSpPr txBox="1"/>
          <p:nvPr/>
        </p:nvSpPr>
        <p:spPr>
          <a:xfrm>
            <a:off x="409699" y="1356084"/>
            <a:ext cx="5724225" cy="3223959"/>
          </a:xfrm>
          <a:prstGeom prst="rect">
            <a:avLst/>
          </a:prstGeom>
          <a:noFill/>
        </p:spPr>
        <p:txBody>
          <a:bodyPr wrap="square" spcCol="180000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Photogrammetric Workstations (PW)</a:t>
            </a:r>
          </a:p>
          <a:p>
            <a:pPr lvl="1">
              <a:spcAft>
                <a:spcPts val="3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Workstations     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tailored to your specific requirements!</a:t>
            </a:r>
          </a:p>
          <a:p>
            <a:pPr marL="742950" lvl="1" indent="-285750">
              <a:spcAft>
                <a:spcPts val="300"/>
              </a:spcAft>
              <a:buSzPct val="100000"/>
              <a:buBlip>
                <a:blip r:embed="rId3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CPUs by Intel or AMD – your choice!</a:t>
            </a:r>
          </a:p>
          <a:p>
            <a:pPr marL="742950" lvl="1" indent="-285750">
              <a:spcAft>
                <a:spcPts val="300"/>
              </a:spcAft>
              <a:buSzPct val="100000"/>
              <a:buBlip>
                <a:blip r:embed="rId3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Professional graphic cards by NVIDIA or AMD</a:t>
            </a:r>
          </a:p>
          <a:p>
            <a:pPr marL="742950" lvl="1" indent="-285750">
              <a:spcAft>
                <a:spcPts val="300"/>
              </a:spcAft>
              <a:buSzPct val="100000"/>
              <a:buBlip>
                <a:blip r:embed="rId3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All options for internal storage &amp; network connectivity</a:t>
            </a:r>
          </a:p>
          <a:p>
            <a:pPr marL="742950" lvl="1" indent="-285750">
              <a:spcAft>
                <a:spcPts val="300"/>
              </a:spcAft>
              <a:buSzPct val="100000"/>
              <a:buBlip>
                <a:blip r:embed="rId3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Ultra-compact to full-size workstation tower</a:t>
            </a:r>
          </a:p>
          <a:p>
            <a:pPr lvl="1">
              <a:lnSpc>
                <a:spcPct val="200000"/>
              </a:lnSpc>
              <a:spcAft>
                <a:spcPts val="6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3D Stereo-monitors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      22”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&amp;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24”              27”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&amp;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 28”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lvl="1">
              <a:spcAft>
                <a:spcPts val="600"/>
              </a:spcAft>
              <a:defRPr/>
            </a:pPr>
            <a:endParaRPr lang="en-US" sz="500" dirty="0">
              <a:solidFill>
                <a:prstClr val="black"/>
              </a:solidFill>
              <a:latin typeface="Calibri"/>
            </a:endParaRPr>
          </a:p>
          <a:p>
            <a:pPr lvl="1">
              <a:spcAft>
                <a:spcPts val="6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Stealth 3D-controllers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82F24-AA57-43C4-A28A-4C91984A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339502"/>
            <a:ext cx="6595799" cy="360040"/>
          </a:xfrm>
        </p:spPr>
        <p:txBody>
          <a:bodyPr/>
          <a:lstStyle/>
          <a:p>
            <a:r>
              <a:rPr lang="en-US" dirty="0"/>
              <a:t>Next Generation of Digital </a:t>
            </a:r>
            <a:r>
              <a:rPr lang="en-US" dirty="0" err="1"/>
              <a:t>Stereoplotters</a:t>
            </a:r>
            <a:endParaRPr lang="en-US" b="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0B764B2-0E4D-46AF-8D72-4CE32F962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902486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38" y="4193161"/>
            <a:ext cx="734805" cy="457351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91" y="4146509"/>
            <a:ext cx="770101" cy="512907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69" y="4165206"/>
            <a:ext cx="774796" cy="51826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8C53DEC-72AB-6D76-A065-E77D3591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1669206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C1384A6-634B-502D-DBF8-24B479619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072" y="423983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EB0D955-5EE0-A04B-E642-82ECEC2888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1854" y="3084231"/>
            <a:ext cx="1497914" cy="99861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F47EFA1-09C4-FCBC-725F-9324FB1DFD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4269" y="3068305"/>
            <a:ext cx="936269" cy="93626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DA03309-CFCB-8A84-78CC-B48D2B3113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5778" y="666645"/>
            <a:ext cx="3838197" cy="2562200"/>
          </a:xfrm>
          <a:prstGeom prst="rect">
            <a:avLst/>
          </a:prstGeo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B9AAFE9C-1C70-7E8E-E20E-1504013D7B5A}"/>
              </a:ext>
            </a:extLst>
          </p:cNvPr>
          <p:cNvSpPr/>
          <p:nvPr/>
        </p:nvSpPr>
        <p:spPr>
          <a:xfrm>
            <a:off x="1977885" y="1776485"/>
            <a:ext cx="139018" cy="7437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D06BEE-E896-4B7D-598E-D1939F7142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93" y="3290806"/>
            <a:ext cx="1209152" cy="21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1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Z:\Kunden\Schneider Digital\Shooting-06-09-18-Sortiert\Workstations\Auswahl\PNG\SD-Workstation-RYZEN-black-RADEON-PRO-WX-8200-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146530"/>
            <a:ext cx="3247829" cy="362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/>
              <a:t>Performance-Workstations</a:t>
            </a:r>
            <a:br>
              <a:rPr lang="de-DE" b="0" dirty="0"/>
            </a:br>
            <a:br>
              <a:rPr lang="de-DE" dirty="0"/>
            </a:b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23528" y="817900"/>
            <a:ext cx="7560840" cy="328102"/>
          </a:xfrm>
        </p:spPr>
        <p:txBody>
          <a:bodyPr/>
          <a:lstStyle/>
          <a:p>
            <a:r>
              <a:rPr lang="en-US" b="0" dirty="0"/>
              <a:t>High-End Workstation-Solutions for professionals</a:t>
            </a:r>
            <a:endParaRPr lang="de-DE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t="18591" r="18590" b="10232"/>
          <a:stretch/>
        </p:blipFill>
        <p:spPr bwMode="auto">
          <a:xfrm>
            <a:off x="4636593" y="1068457"/>
            <a:ext cx="4328492" cy="370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nhaltsplatzhalter 9"/>
          <p:cNvSpPr>
            <a:spLocks noGrp="1"/>
          </p:cNvSpPr>
          <p:nvPr>
            <p:ph sz="half" idx="1"/>
          </p:nvPr>
        </p:nvSpPr>
        <p:spPr>
          <a:xfrm>
            <a:off x="4932040" y="1123988"/>
            <a:ext cx="3960440" cy="3600400"/>
          </a:xfrm>
        </p:spPr>
        <p:txBody>
          <a:bodyPr anchor="ctr"/>
          <a:lstStyle/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Latest Intel Xeon, AMD EPYC,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AMD </a:t>
            </a:r>
            <a:r>
              <a:rPr lang="en-US" dirty="0" err="1">
                <a:solidFill>
                  <a:schemeClr val="tx1"/>
                </a:solidFill>
              </a:rPr>
              <a:t>ThreadRipper</a:t>
            </a:r>
            <a:r>
              <a:rPr lang="en-US" dirty="0">
                <a:solidFill>
                  <a:schemeClr val="tx1"/>
                </a:solidFill>
              </a:rPr>
              <a:t> processor technology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High-speed CPU´s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(up to 56 cores on Intel, up to 96 cores on AMD)</a:t>
            </a:r>
          </a:p>
          <a:p>
            <a:pPr>
              <a:buSzPct val="220000"/>
              <a:buBlip>
                <a:blip r:embed="rId5"/>
              </a:buBlip>
            </a:pP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Up to 2-TB fast DDR-5 ECC memory</a:t>
            </a:r>
          </a:p>
          <a:p>
            <a:pPr>
              <a:buSzPct val="220000"/>
              <a:buBlip>
                <a:blip r:embed="rId5"/>
              </a:buBlip>
            </a:pP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Up to four (4) high-end graphics cards for CUDA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or OpenCL applications in a single workstation</a:t>
            </a:r>
          </a:p>
          <a:p>
            <a:pPr>
              <a:buSzPct val="220000"/>
              <a:buBlip>
                <a:blip r:embed="rId5"/>
              </a:buBlip>
            </a:pP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High performance RAID with up to </a:t>
            </a:r>
            <a:r>
              <a:rPr lang="de-DE" b="0" i="0" dirty="0">
                <a:solidFill>
                  <a:srgbClr val="040C28"/>
                </a:solidFill>
                <a:effectLst/>
                <a:latin typeface="Google Sans"/>
              </a:rPr>
              <a:t>24</a:t>
            </a:r>
            <a:r>
              <a:rPr lang="de-DE" dirty="0">
                <a:solidFill>
                  <a:srgbClr val="040C28"/>
                </a:solidFill>
                <a:latin typeface="Google Sans"/>
              </a:rPr>
              <a:t>-</a:t>
            </a:r>
            <a:r>
              <a:rPr lang="de-DE" b="0" i="0" dirty="0">
                <a:solidFill>
                  <a:srgbClr val="040C28"/>
                </a:solidFill>
                <a:effectLst/>
                <a:latin typeface="Google Sans"/>
              </a:rPr>
              <a:t>Gb/s</a:t>
            </a:r>
            <a:r>
              <a:rPr lang="en-US" dirty="0">
                <a:solidFill>
                  <a:schemeClr val="tx1"/>
                </a:solidFill>
              </a:rPr>
              <a:t>.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Transfer rate (SAS 4.0 technology) on request also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with lightning-fast SSD (Solid State Disks)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with up to 96-TB of </a:t>
            </a:r>
            <a:r>
              <a:rPr lang="en-US" dirty="0" err="1">
                <a:solidFill>
                  <a:schemeClr val="tx1"/>
                </a:solidFill>
              </a:rPr>
              <a:t>NVMe</a:t>
            </a:r>
            <a:r>
              <a:rPr lang="en-US" dirty="0">
                <a:solidFill>
                  <a:schemeClr val="tx1"/>
                </a:solidFill>
              </a:rPr>
              <a:t> disk space per unit</a:t>
            </a:r>
          </a:p>
          <a:p>
            <a:pPr>
              <a:buSzPct val="220000"/>
              <a:buBlip>
                <a:blip r:embed="rId5"/>
              </a:buBlip>
            </a:pP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Optionally - ultra-fast 25 or </a:t>
            </a:r>
            <a:r>
              <a:rPr lang="de-DE" dirty="0">
                <a:solidFill>
                  <a:schemeClr val="tx1"/>
                </a:solidFill>
              </a:rPr>
              <a:t>100-Gbit/s </a:t>
            </a:r>
            <a:r>
              <a:rPr lang="en-US" dirty="0">
                <a:solidFill>
                  <a:schemeClr val="tx1"/>
                </a:solidFill>
              </a:rPr>
              <a:t>LAN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connection to ultra-fast file servers</a:t>
            </a:r>
          </a:p>
          <a:p>
            <a:pPr>
              <a:buSzPct val="220000"/>
              <a:buBlip>
                <a:blip r:embed="rId5"/>
              </a:buBlip>
            </a:pP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Highest quality for all components</a:t>
            </a:r>
          </a:p>
          <a:p>
            <a:pPr>
              <a:buSzPct val="220000"/>
              <a:buBlip>
                <a:blip r:embed="rId5"/>
              </a:buBlip>
            </a:pP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Server and cluster solutions for your requirements!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5292" y="3795936"/>
            <a:ext cx="2254896" cy="9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6661" y="3795935"/>
            <a:ext cx="2254895" cy="9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4"/>
          <a:stretch/>
        </p:blipFill>
        <p:spPr bwMode="auto">
          <a:xfrm>
            <a:off x="2577460" y="3795886"/>
            <a:ext cx="986428" cy="97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14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94AE102-520E-B7E3-0E1E-99CD0985D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" b="9770"/>
          <a:stretch/>
        </p:blipFill>
        <p:spPr>
          <a:xfrm>
            <a:off x="4247802" y="1025935"/>
            <a:ext cx="4896197" cy="3778063"/>
          </a:xfrm>
          <a:prstGeom prst="rect">
            <a:avLst/>
          </a:prstGeom>
        </p:spPr>
      </p:pic>
      <p:sp>
        <p:nvSpPr>
          <p:cNvPr id="31" name="Textfeld 15">
            <a:extLst>
              <a:ext uri="{FF2B5EF4-FFF2-40B4-BE49-F238E27FC236}">
                <a16:creationId xmlns:a16="http://schemas.microsoft.com/office/drawing/2014/main" id="{760362D4-E9F6-473A-9BD4-70C01B8BB9BC}"/>
              </a:ext>
            </a:extLst>
          </p:cNvPr>
          <p:cNvSpPr txBox="1"/>
          <p:nvPr/>
        </p:nvSpPr>
        <p:spPr>
          <a:xfrm>
            <a:off x="409699" y="1431631"/>
            <a:ext cx="4077569" cy="2923877"/>
          </a:xfrm>
          <a:prstGeom prst="rect">
            <a:avLst/>
          </a:prstGeom>
          <a:noFill/>
        </p:spPr>
        <p:txBody>
          <a:bodyPr wrap="square" spcCol="180000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400" b="1" i="1" dirty="0" err="1">
                <a:solidFill>
                  <a:prstClr val="black"/>
                </a:solidFill>
              </a:rPr>
              <a:t>UltraMap</a:t>
            </a:r>
            <a:r>
              <a:rPr lang="en-US" sz="1400" b="1" i="1" dirty="0">
                <a:solidFill>
                  <a:prstClr val="black"/>
                </a:solidFill>
              </a:rPr>
              <a:t> Processing Clusters</a:t>
            </a:r>
          </a:p>
          <a:p>
            <a:pPr lvl="1"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Scalable and upgradable processing nodes </a:t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dirty="0">
                <a:solidFill>
                  <a:prstClr val="black"/>
                </a:solidFill>
              </a:rPr>
              <a:t>(each 16 up to 96 CPU cores)</a:t>
            </a:r>
          </a:p>
          <a:p>
            <a:pPr lvl="1"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Each processing node upgradeable with </a:t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dirty="0">
                <a:solidFill>
                  <a:prstClr val="black"/>
                </a:solidFill>
              </a:rPr>
              <a:t>up to 4 HPC GPUs</a:t>
            </a:r>
          </a:p>
          <a:p>
            <a:pPr lvl="1"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Fast UM network switch and corresponding </a:t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dirty="0">
                <a:solidFill>
                  <a:prstClr val="black"/>
                </a:solidFill>
              </a:rPr>
              <a:t>network cards (25 or 100</a:t>
            </a:r>
            <a:r>
              <a:rPr lang="de-DE" sz="1400" dirty="0">
                <a:solidFill>
                  <a:prstClr val="black"/>
                </a:solidFill>
              </a:rPr>
              <a:t>-Gbit/s</a:t>
            </a:r>
            <a:r>
              <a:rPr lang="en-US" sz="1400" dirty="0">
                <a:solidFill>
                  <a:prstClr val="black"/>
                </a:solidFill>
              </a:rPr>
              <a:t> )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Fast File server for UM processing nodes (SSDs)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Backup server for longer-term storage (HDDs)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CDD605-7C40-CB3C-547F-BCDAE4362FC2}"/>
              </a:ext>
            </a:extLst>
          </p:cNvPr>
          <p:cNvSpPr txBox="1"/>
          <p:nvPr/>
        </p:nvSpPr>
        <p:spPr>
          <a:xfrm>
            <a:off x="409699" y="942321"/>
            <a:ext cx="734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>
                <a:solidFill>
                  <a:schemeClr val="bg1">
                    <a:lumMod val="50000"/>
                  </a:schemeClr>
                </a:solidFill>
              </a:rPr>
              <a:t>UltraMap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 processing equipment by Schneider Digital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82F24-AA57-43C4-A28A-4C91984A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339502"/>
            <a:ext cx="6595799" cy="360040"/>
          </a:xfrm>
        </p:spPr>
        <p:txBody>
          <a:bodyPr/>
          <a:lstStyle/>
          <a:p>
            <a:r>
              <a:rPr lang="en-US" dirty="0"/>
              <a:t>Geospatial Data – </a:t>
            </a:r>
            <a:r>
              <a:rPr lang="en-US" b="0" dirty="0"/>
              <a:t>exponential growth of computing requirements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157EE3F-555A-9C43-F0EF-50C7C8E97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1833759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1B9599F-66DD-8C91-AB33-C27B495CD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34557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F6C9560-96BC-1BFF-3ACA-6D2D412D6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84494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8781DBE-D2B4-03B0-6EF7-B5A4C8459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330554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B3C5995-C0F6-A9B6-1B38-7792139C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370184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5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4" descr="O:\1 Kunden\Schneider Digital\9 Bild-Archiv\Logos\Referenzen\rieg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2192260"/>
            <a:ext cx="1362075" cy="43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3" descr="O:\1 Kunden\Schneider Digital\9 Bild-Archiv\Logos\Referenzen\usm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314699"/>
            <a:ext cx="1195387" cy="37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 Stereo Systems – </a:t>
            </a:r>
            <a:r>
              <a:rPr lang="en-US" b="0" dirty="0"/>
              <a:t>Compatible Software &amp; Partners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310828" y="760946"/>
            <a:ext cx="4104456" cy="328102"/>
          </a:xfrm>
        </p:spPr>
        <p:txBody>
          <a:bodyPr/>
          <a:lstStyle/>
          <a:p>
            <a:r>
              <a:rPr lang="en-US" sz="1200" b="0" dirty="0"/>
              <a:t>A small selection of supported software applications….</a:t>
            </a:r>
          </a:p>
        </p:txBody>
      </p:sp>
      <p:pic>
        <p:nvPicPr>
          <p:cNvPr id="36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414859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576363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2005212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886425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2" y="906040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hteck 53"/>
          <p:cNvSpPr/>
          <p:nvPr/>
        </p:nvSpPr>
        <p:spPr>
          <a:xfrm>
            <a:off x="424111" y="1390898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3d Zephyr          STK             </a:t>
            </a:r>
            <a:r>
              <a:rPr lang="de-DE" sz="1000" dirty="0" err="1"/>
              <a:t>Metashape</a:t>
            </a:r>
            <a:r>
              <a:rPr lang="de-DE" sz="1000" dirty="0"/>
              <a:t>         SOCET GXP v4.5           </a:t>
            </a:r>
            <a:r>
              <a:rPr lang="de-DE" sz="1000" dirty="0" err="1"/>
              <a:t>Softpltter</a:t>
            </a:r>
            <a:r>
              <a:rPr lang="de-DE" sz="1000" dirty="0"/>
              <a:t>/KDSP       </a:t>
            </a:r>
            <a:r>
              <a:rPr lang="de-DE" sz="1000" dirty="0" err="1"/>
              <a:t>Sci</a:t>
            </a:r>
            <a:r>
              <a:rPr lang="de-DE" sz="1000" dirty="0"/>
              <a:t>-X       </a:t>
            </a:r>
            <a:r>
              <a:rPr lang="de-DE" sz="1000" dirty="0" err="1"/>
              <a:t>Summit</a:t>
            </a:r>
            <a:r>
              <a:rPr lang="de-DE" sz="1000" dirty="0"/>
              <a:t> Evolution        ESPA 3D                  </a:t>
            </a:r>
            <a:r>
              <a:rPr lang="de-DE" sz="1000" dirty="0" err="1"/>
              <a:t>PyMOL</a:t>
            </a:r>
            <a:r>
              <a:rPr lang="de-DE" sz="1000" dirty="0"/>
              <a:t>               </a:t>
            </a:r>
            <a:r>
              <a:rPr lang="de-DE" sz="1000" dirty="0" err="1"/>
              <a:t>sView</a:t>
            </a:r>
            <a:endParaRPr lang="de-DE" sz="1000" dirty="0"/>
          </a:p>
          <a:p>
            <a:r>
              <a:rPr lang="de-DE" sz="1000" dirty="0"/>
              <a:t> </a:t>
            </a:r>
          </a:p>
        </p:txBody>
      </p:sp>
      <p:sp>
        <p:nvSpPr>
          <p:cNvPr id="3" name="Rechteck 2"/>
          <p:cNvSpPr/>
          <p:nvPr/>
        </p:nvSpPr>
        <p:spPr>
          <a:xfrm>
            <a:off x="306154" y="1050056"/>
            <a:ext cx="8514317" cy="35283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2" descr="O:\1 Kunden\Schneider Digital\9 Bild-Archiv\Logos\Logos Collagen Partner\esr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2891"/>
            <a:ext cx="792088" cy="2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O:\1 Kunden\Schneider Digital\9 Bild-Archiv\Logos\Referenzen\3dflo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4072"/>
            <a:ext cx="792088" cy="2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O:\1 Kunden\Schneider Digital\9 Bild-Archiv\Logos\Referenzen\ag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8685"/>
            <a:ext cx="648072" cy="20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O:\1 Kunden\Schneider Digital\9 Bild-Archiv\Logos\Referenzen\agisof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22" y="1198685"/>
            <a:ext cx="893861" cy="28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:\1 Kunden\Schneider Digital\9 Bild-Archiv\Logos\Referenzen\espa-systems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50642"/>
            <a:ext cx="988740" cy="31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O:\1 Kunden\Schneider Digital\9 Bild-Archiv\Logos\Referenzen\mencisoftwar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821" y="3422157"/>
            <a:ext cx="894093" cy="28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:\1 Kunden\Schneider Digital\9 Bild-Archiv\Logos\Referenzen\microimaghe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90330"/>
            <a:ext cx="1008112" cy="31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O:\1 Kunden\Schneider Digital\9 Bild-Archiv\Logos\Referenzen\osge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91398"/>
            <a:ext cx="974700" cy="30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O:\1 Kunden\Schneider Digital\9 Bild-Archiv\Logos\Referenzen\pms3d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11710"/>
            <a:ext cx="1080120" cy="34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:\1 Kunden\Schneider Digital\9 Bild-Archiv\Logos\Referenzen\sci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8836"/>
            <a:ext cx="681307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:\1 Kunden\Schneider Digital\9 Bild-Archiv\Logos\Referenzen\stereo-gis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16473"/>
            <a:ext cx="1079417" cy="34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1 Kunden\Schneider Digital\9 Bild-Archiv\Logos\Referenzen\ahm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40580"/>
            <a:ext cx="1018090" cy="32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:\1 Kunden\Schneider Digital\9 Bild-Archiv\Logos\Referenzen\nframes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11439"/>
            <a:ext cx="1160116" cy="36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:\1 Kunden\Schneider Digital\9 Bild-Archiv\Logos\Referenzen\summit-evolution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08361"/>
            <a:ext cx="648072" cy="20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hteck 75"/>
          <p:cNvSpPr/>
          <p:nvPr/>
        </p:nvSpPr>
        <p:spPr>
          <a:xfrm>
            <a:off x="467544" y="1923678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Stereo Analyst         </a:t>
            </a:r>
            <a:r>
              <a:rPr lang="de-DE" sz="1000" dirty="0" err="1"/>
              <a:t>ArcGIS</a:t>
            </a:r>
            <a:r>
              <a:rPr lang="de-DE" sz="1000" dirty="0"/>
              <a:t> Pro               </a:t>
            </a:r>
            <a:r>
              <a:rPr lang="de-DE" sz="1000" dirty="0" err="1"/>
              <a:t>OSGeo</a:t>
            </a:r>
            <a:r>
              <a:rPr lang="de-DE" sz="1000" dirty="0"/>
              <a:t>            </a:t>
            </a:r>
            <a:r>
              <a:rPr lang="de-DE" sz="1000" dirty="0" err="1"/>
              <a:t>PurVIEW</a:t>
            </a:r>
            <a:r>
              <a:rPr lang="de-DE" sz="1000" dirty="0"/>
              <a:t>            Maya     </a:t>
            </a:r>
            <a:r>
              <a:rPr lang="de-DE" sz="1000" dirty="0" err="1"/>
              <a:t>MapInfo</a:t>
            </a:r>
            <a:r>
              <a:rPr lang="de-DE" sz="1000" dirty="0"/>
              <a:t>® </a:t>
            </a:r>
            <a:r>
              <a:rPr lang="de-DE" sz="1000" dirty="0" err="1"/>
              <a:t>Vertical</a:t>
            </a:r>
            <a:r>
              <a:rPr lang="de-DE" sz="1000" dirty="0"/>
              <a:t> Mapper™       </a:t>
            </a:r>
            <a:r>
              <a:rPr lang="de-DE" sz="1000" dirty="0" err="1"/>
              <a:t>TNTgis</a:t>
            </a:r>
            <a:r>
              <a:rPr lang="de-DE" sz="1000" dirty="0"/>
              <a:t>                 </a:t>
            </a:r>
            <a:r>
              <a:rPr lang="de-DE" sz="1000" dirty="0" err="1"/>
              <a:t>syngo.fourSight</a:t>
            </a:r>
            <a:r>
              <a:rPr lang="de-DE" sz="1000" dirty="0"/>
              <a:t>       EON Reality          </a:t>
            </a:r>
          </a:p>
        </p:txBody>
      </p:sp>
      <p:pic>
        <p:nvPicPr>
          <p:cNvPr id="1031" name="Picture 7" descr="O:\1 Kunden\Schneider Digital\9 Bild-Archiv\Logos\Referenzen\purview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95093"/>
            <a:ext cx="1008112" cy="31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O:\1 Kunden\Schneider Digital\9 Bild-Archiv\Logos\Referenzen\orbit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11" y="2281189"/>
            <a:ext cx="864096" cy="2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hteck 77"/>
          <p:cNvSpPr/>
          <p:nvPr/>
        </p:nvSpPr>
        <p:spPr>
          <a:xfrm>
            <a:off x="395536" y="2499742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3DM Content Manager        Premiere Pro               Blender                   PMS3D                 </a:t>
            </a:r>
            <a:r>
              <a:rPr lang="de-DE" sz="1000" dirty="0" err="1"/>
              <a:t>Photomod</a:t>
            </a:r>
            <a:r>
              <a:rPr lang="de-DE" sz="1000" dirty="0"/>
              <a:t>             </a:t>
            </a:r>
            <a:r>
              <a:rPr lang="de-DE" sz="1000" dirty="0" err="1"/>
              <a:t>StereoGIS</a:t>
            </a:r>
            <a:r>
              <a:rPr lang="de-DE" sz="1000" dirty="0"/>
              <a:t> </a:t>
            </a:r>
            <a:r>
              <a:rPr lang="de-DE" sz="1000" dirty="0" err="1"/>
              <a:t>Spidar</a:t>
            </a:r>
            <a:r>
              <a:rPr lang="de-DE" sz="1000" dirty="0"/>
              <a:t>            </a:t>
            </a:r>
            <a:r>
              <a:rPr lang="de-DE" sz="1000" dirty="0" err="1"/>
              <a:t>JewelSuite</a:t>
            </a:r>
            <a:r>
              <a:rPr lang="de-DE" sz="1000" dirty="0"/>
              <a:t>             </a:t>
            </a:r>
            <a:r>
              <a:rPr lang="de-DE" sz="1000" dirty="0" err="1"/>
              <a:t>RiSCAN</a:t>
            </a:r>
            <a:r>
              <a:rPr lang="de-DE" sz="1000" dirty="0"/>
              <a:t> Pro</a:t>
            </a:r>
          </a:p>
        </p:txBody>
      </p:sp>
      <p:pic>
        <p:nvPicPr>
          <p:cNvPr id="13" name="Picture 10" descr="O:\1 Kunden\Schneider Digital\9 Bild-Archiv\Logos\Referenzen\mapsoft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60405"/>
            <a:ext cx="936104" cy="2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hteck 78"/>
          <p:cNvSpPr/>
          <p:nvPr/>
        </p:nvSpPr>
        <p:spPr>
          <a:xfrm>
            <a:off x="395536" y="3080419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       </a:t>
            </a:r>
            <a:r>
              <a:rPr lang="de-DE" sz="1000" dirty="0" err="1"/>
              <a:t>Inpho</a:t>
            </a:r>
            <a:r>
              <a:rPr lang="de-DE" sz="1000" dirty="0"/>
              <a:t>                </a:t>
            </a:r>
            <a:r>
              <a:rPr lang="de-DE" sz="1000" dirty="0" err="1"/>
              <a:t>KomVISH</a:t>
            </a:r>
            <a:r>
              <a:rPr lang="de-DE" sz="1000" dirty="0"/>
              <a:t>            </a:t>
            </a:r>
            <a:r>
              <a:rPr lang="de-DE" sz="1000" dirty="0" err="1"/>
              <a:t>sure</a:t>
            </a:r>
            <a:r>
              <a:rPr lang="de-DE" sz="1000" dirty="0"/>
              <a:t> </a:t>
            </a:r>
            <a:r>
              <a:rPr lang="de-DE" sz="1000" dirty="0" err="1"/>
              <a:t>aerial</a:t>
            </a:r>
            <a:r>
              <a:rPr lang="de-DE" sz="1000" dirty="0"/>
              <a:t> / Pro              Go2VR / D2P                  </a:t>
            </a:r>
            <a:r>
              <a:rPr lang="de-DE" sz="1000" dirty="0" err="1"/>
              <a:t>Photosoft</a:t>
            </a:r>
            <a:r>
              <a:rPr lang="de-DE" sz="1000" dirty="0"/>
              <a:t>            </a:t>
            </a:r>
            <a:r>
              <a:rPr lang="de-DE" sz="1000" dirty="0" err="1"/>
              <a:t>GoCAD</a:t>
            </a:r>
            <a:r>
              <a:rPr lang="de-DE" sz="1000" dirty="0"/>
              <a:t>                  </a:t>
            </a:r>
            <a:r>
              <a:rPr lang="de-DE" sz="1000" dirty="0" err="1"/>
              <a:t>Kingdom</a:t>
            </a:r>
            <a:r>
              <a:rPr lang="de-DE" sz="1000" dirty="0"/>
              <a:t>             VR </a:t>
            </a:r>
            <a:r>
              <a:rPr lang="de-DE" sz="1000" dirty="0" err="1"/>
              <a:t>Two</a:t>
            </a:r>
            <a:r>
              <a:rPr lang="de-DE" sz="1000" dirty="0"/>
              <a:t>                </a:t>
            </a:r>
            <a:r>
              <a:rPr lang="de-DE" sz="1000" dirty="0" err="1"/>
              <a:t>Unity</a:t>
            </a:r>
            <a:r>
              <a:rPr lang="de-DE" sz="1000" dirty="0"/>
              <a:t> 3D</a:t>
            </a:r>
          </a:p>
        </p:txBody>
      </p:sp>
      <p:pic>
        <p:nvPicPr>
          <p:cNvPr id="16" name="Picture 13" descr="O:\1 Kunden\Schneider Digital\9 Bild-Archiv\Logos\Referenzen\autodesk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90" y="1702891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O:\1 Kunden\Schneider Digital\9 Bild-Archiv\Logos\Referenzen\adobe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2258356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O:\1 Kunden\Schneider Digital\9 Bild-Archiv\Logos\Referenzen\blender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30762"/>
            <a:ext cx="1121902" cy="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O:\1 Kunden\Schneider Digital\9 Bild-Archiv\Logos\Referenzen\siemens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063" y="1685566"/>
            <a:ext cx="1008112" cy="31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O:\1 Kunden\Schneider Digital\9 Bild-Archiv\Logos\Referenzen\3ds-systems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20965"/>
            <a:ext cx="1152128" cy="36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O:\1 Kunden\Schneider Digital\9 Bild-Archiv\Logos\Referenzen\emerson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53776"/>
            <a:ext cx="1080120" cy="34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O:\1 Kunden\Schneider Digital\9 Bild-Archiv\Logos\Referenzen\schrodinger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72491"/>
            <a:ext cx="792088" cy="2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hteck 81"/>
          <p:cNvSpPr/>
          <p:nvPr/>
        </p:nvSpPr>
        <p:spPr>
          <a:xfrm>
            <a:off x="395536" y="4244046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    </a:t>
            </a:r>
            <a:r>
              <a:rPr lang="de-DE" sz="1000" dirty="0" err="1"/>
              <a:t>Delmia</a:t>
            </a:r>
            <a:r>
              <a:rPr lang="de-DE" sz="1000" dirty="0"/>
              <a:t>                  HIM               </a:t>
            </a:r>
            <a:r>
              <a:rPr lang="de-DE" sz="1000" dirty="0" err="1"/>
              <a:t>Creo</a:t>
            </a:r>
            <a:r>
              <a:rPr lang="de-DE" sz="1000" dirty="0"/>
              <a:t> View MCAD       </a:t>
            </a:r>
            <a:r>
              <a:rPr lang="de-DE" sz="1000" dirty="0" err="1"/>
              <a:t>DeltaGen</a:t>
            </a:r>
            <a:r>
              <a:rPr lang="de-DE" sz="1000" dirty="0"/>
              <a:t>     </a:t>
            </a:r>
            <a:r>
              <a:rPr lang="de-DE" sz="1000" dirty="0" err="1"/>
              <a:t>TerraStereo</a:t>
            </a:r>
            <a:r>
              <a:rPr lang="de-DE" sz="1000" dirty="0"/>
              <a:t>                </a:t>
            </a:r>
            <a:r>
              <a:rPr lang="de-DE" sz="1000" dirty="0" err="1"/>
              <a:t>Rhino</a:t>
            </a:r>
            <a:r>
              <a:rPr lang="de-DE" sz="1000" dirty="0"/>
              <a:t>         Precision 3D </a:t>
            </a:r>
            <a:r>
              <a:rPr lang="de-DE" sz="1000" dirty="0" err="1"/>
              <a:t>Topo</a:t>
            </a:r>
            <a:r>
              <a:rPr lang="de-DE" sz="1000" dirty="0"/>
              <a:t>        </a:t>
            </a:r>
            <a:r>
              <a:rPr lang="de-DE" sz="1000" dirty="0" err="1"/>
              <a:t>WinATLAS</a:t>
            </a:r>
            <a:r>
              <a:rPr lang="de-DE" sz="1000" dirty="0"/>
              <a:t>          Scene	           </a:t>
            </a:r>
            <a:r>
              <a:rPr lang="de-DE" sz="1000" dirty="0" err="1"/>
              <a:t>Micromap</a:t>
            </a:r>
            <a:endParaRPr lang="de-DE" sz="1000" dirty="0"/>
          </a:p>
        </p:txBody>
      </p:sp>
      <p:pic>
        <p:nvPicPr>
          <p:cNvPr id="1044" name="Picture 20" descr="O:\1 Kunden\Schneider Digital\9 Bild-Archiv\Logos\Referenzen\dassault-systems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87532"/>
            <a:ext cx="936104" cy="2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O:\1 Kunden\Schneider Digital\9 Bild-Archiv\Logos\Referenzen\ansys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8654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O:\1 Kunden\Schneider Digital\9 Bild-Archiv\Logos\Referenzen\ptc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0488"/>
            <a:ext cx="732122" cy="23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O:\1 Kunden\Schneider Digital\9 Bild-Archiv\Logos\Referenzen\unity3d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883447"/>
            <a:ext cx="792088" cy="2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O:\1 Kunden\Schneider Digital\9 Bild-Archiv\Logos\Referenzen\geoin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811" y="4029536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O:\1 Kunden\Schneider Digital\9 Bild-Archiv\Logos\Referenzen\terrasolid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54191"/>
            <a:ext cx="1008112" cy="31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O:\1 Kunden\Schneider Digital\9 Bild-Archiv\Logos\Referenzen\rhinoceros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25613"/>
            <a:ext cx="1141068" cy="36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O:\1 Kunden\Schneider Digital\9 Bild-Archiv\Logos\Referenzen\backer-hughes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278957"/>
            <a:ext cx="893663" cy="28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:\1 Kunden\Schneider Digital\9 Bild-Archiv\Logos\Referenzen\ihs-markit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554" y="2888210"/>
            <a:ext cx="862236" cy="27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hteck 54"/>
          <p:cNvSpPr/>
          <p:nvPr/>
        </p:nvSpPr>
        <p:spPr>
          <a:xfrm>
            <a:off x="323528" y="3621673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Open Source Project    </a:t>
            </a:r>
            <a:r>
              <a:rPr lang="de-DE" sz="1000" dirty="0" err="1"/>
              <a:t>LiMON</a:t>
            </a:r>
            <a:r>
              <a:rPr lang="de-DE" sz="1000" dirty="0"/>
              <a:t> Viewer PRO       </a:t>
            </a:r>
            <a:r>
              <a:rPr lang="de-DE" sz="1000" dirty="0" err="1"/>
              <a:t>Vizable</a:t>
            </a:r>
            <a:r>
              <a:rPr lang="de-DE" sz="1000" dirty="0"/>
              <a:t>                 </a:t>
            </a:r>
            <a:r>
              <a:rPr lang="de-DE" sz="1000" dirty="0" err="1"/>
              <a:t>uSmart</a:t>
            </a:r>
            <a:r>
              <a:rPr lang="de-DE" sz="1000" dirty="0"/>
              <a:t>           </a:t>
            </a:r>
            <a:r>
              <a:rPr lang="de-DE" sz="1000" dirty="0" err="1"/>
              <a:t>LaserControl</a:t>
            </a:r>
            <a:r>
              <a:rPr lang="de-DE" sz="1000" dirty="0"/>
              <a:t>         </a:t>
            </a:r>
            <a:r>
              <a:rPr lang="de-DE" sz="1000" dirty="0" err="1"/>
              <a:t>StereoCAD</a:t>
            </a:r>
            <a:r>
              <a:rPr lang="de-DE" sz="1000" dirty="0"/>
              <a:t>         </a:t>
            </a:r>
            <a:r>
              <a:rPr lang="de-DE" sz="1000" dirty="0" err="1"/>
              <a:t>ContextCapture</a:t>
            </a:r>
            <a:r>
              <a:rPr lang="de-DE" sz="1000" dirty="0"/>
              <a:t>        DPS / Delta                  AVIZO</a:t>
            </a:r>
          </a:p>
        </p:txBody>
      </p:sp>
      <p:pic>
        <p:nvPicPr>
          <p:cNvPr id="20" name="Picture 9" descr="O:\1 Kunden\Schneider Digital\9 Bild-Archiv\Logos\Referenzen\worldviz.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685" y="3405649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O:\1 Kunden\Schneider Digital\9 Bild-Archiv\Logos\Referenzen\bentley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64" y="3422190"/>
            <a:ext cx="792088" cy="2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:\1 Kunden\Schneider Digital\9 Bild-Archiv\Logos\Referenzen\cloud-compare.pn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98" y="3377310"/>
            <a:ext cx="993950" cy="31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O:\1 Kunden\Schneider Digital\9 Bild-Archiv\Logos\Referenzen\rtt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78001"/>
            <a:ext cx="976314" cy="30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O:\1 Kunden\Schneider Digital\9 Bild-Archiv\Logos\Referenzen\thermo-fischer.pn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898" y="3434227"/>
            <a:ext cx="822440" cy="26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7" descr="O:\1 Kunden\Schneider Digital\9 Bild-Archiv\Logos\Referenzen\eon-systems.pn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598" y="1732720"/>
            <a:ext cx="792088" cy="2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5136827" y="4528331"/>
            <a:ext cx="4104456" cy="328102"/>
          </a:xfrm>
        </p:spPr>
        <p:txBody>
          <a:bodyPr/>
          <a:lstStyle/>
          <a:p>
            <a:r>
              <a:rPr lang="de-DE" sz="1200" b="0" dirty="0"/>
              <a:t>More </a:t>
            </a:r>
            <a:r>
              <a:rPr lang="de-DE" sz="1200" b="0" dirty="0" err="1"/>
              <a:t>than</a:t>
            </a:r>
            <a:r>
              <a:rPr lang="de-DE" sz="1200" b="0" dirty="0"/>
              <a:t> 200 </a:t>
            </a:r>
            <a:r>
              <a:rPr lang="de-DE" sz="1200" b="0" dirty="0" err="1"/>
              <a:t>software</a:t>
            </a:r>
            <a:r>
              <a:rPr lang="de-DE" sz="1200" b="0" dirty="0"/>
              <a:t> </a:t>
            </a:r>
            <a:r>
              <a:rPr lang="de-DE" sz="1200" b="0" dirty="0" err="1"/>
              <a:t>applications</a:t>
            </a:r>
            <a:r>
              <a:rPr lang="de-DE" sz="1200" b="0" dirty="0"/>
              <a:t> </a:t>
            </a:r>
            <a:r>
              <a:rPr lang="de-DE" sz="1200" b="0" dirty="0" err="1"/>
              <a:t>supported</a:t>
            </a:r>
            <a:r>
              <a:rPr lang="de-DE" sz="1200" b="0" dirty="0"/>
              <a:t>!</a:t>
            </a:r>
          </a:p>
        </p:txBody>
      </p:sp>
      <p:pic>
        <p:nvPicPr>
          <p:cNvPr id="31" name="Picture 20" descr="O:\1 Kunden\Schneider Digital\9 Bild-Archiv\Logos\Referenzen\sview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7" y="1047748"/>
            <a:ext cx="1366838" cy="4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1" descr="O:\1 Kunden\Schneider Digital\9 Bild-Archiv\Logos\Referenzen\klt.png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821383"/>
            <a:ext cx="1481138" cy="46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O:\1 Kunden\Schneider Digital\9 Bild-Archiv\Logos\Referenzen\pitney-bowes.png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1704975"/>
            <a:ext cx="886190" cy="2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5" descr="O:\1 Kunden\Schneider Digital\9 Bild-Archiv\Logos\Referenzen\carlson.png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4001081"/>
            <a:ext cx="914400" cy="28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6" descr="O:\1 Kunden\Schneider Digital\9 Bild-Archiv\Logos\Referenzen\faro.png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9" y="4057650"/>
            <a:ext cx="690929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O:\1 Kunden\Schneider Digital\9 Bild-Archiv\Logos\Referenzen\zoller-froehlich.png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3387067"/>
            <a:ext cx="898282" cy="2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O:\1 Kunden\Schneider Digital\9 Bild-Archiv\Logos\Referenzen\cardinal-systems.png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2805113"/>
            <a:ext cx="1066436" cy="33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O:\1 Kunden\Schneider Digital\9 Bild-Archiv\Logos\Referenzen\analytica.png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7" y="3305175"/>
            <a:ext cx="1126513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O:\1 Kunden\Schneider Digital\9 Bild-Archiv\Logos\Referenzen\limon-viewer.png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6" y="3368133"/>
            <a:ext cx="942975" cy="29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91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Schneider Digital – </a:t>
            </a:r>
            <a:r>
              <a:rPr lang="en-US" b="0" dirty="0"/>
              <a:t>Our International Partners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310828" y="760946"/>
            <a:ext cx="4104456" cy="328102"/>
          </a:xfrm>
        </p:spPr>
        <p:txBody>
          <a:bodyPr/>
          <a:lstStyle/>
          <a:p>
            <a:r>
              <a:rPr lang="de-DE" sz="1200" b="0"/>
              <a:t>Aktive Vertriebspartner</a:t>
            </a:r>
            <a:endParaRPr lang="de-DE" sz="1200" b="0" dirty="0"/>
          </a:p>
        </p:txBody>
      </p:sp>
      <p:pic>
        <p:nvPicPr>
          <p:cNvPr id="4119" name="Picture 23" descr="O:\1 Kunden\Schneider Digital\6 Printmedien Werbemittel\Präsentationen\3D PluraView Präsentation\Arbeitsdateien\Bilddateien\Logos\PP\2018-05-SD-PP-Logos-Anwendung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032" y="1082254"/>
            <a:ext cx="926878" cy="92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3270" y="2175249"/>
            <a:ext cx="742222" cy="74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3198" y="1126065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129" y="1067966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hteck 56"/>
          <p:cNvSpPr/>
          <p:nvPr/>
        </p:nvSpPr>
        <p:spPr>
          <a:xfrm>
            <a:off x="185738" y="1701751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    </a:t>
            </a:r>
            <a:r>
              <a:rPr lang="de-DE" sz="1200" dirty="0" err="1"/>
              <a:t>TerraStereo</a:t>
            </a:r>
            <a:r>
              <a:rPr lang="de-DE" sz="1200" dirty="0"/>
              <a:t>             DAT/EM Systems             SOLITECH AD               </a:t>
            </a:r>
            <a:r>
              <a:rPr lang="de-DE" sz="1200" dirty="0" err="1"/>
              <a:t>Agisoft</a:t>
            </a:r>
            <a:r>
              <a:rPr lang="de-DE" sz="1200" dirty="0"/>
              <a:t> LLC              South                Schnell Tech        </a:t>
            </a:r>
            <a:r>
              <a:rPr lang="de-DE" sz="1200" dirty="0" err="1"/>
              <a:t>GeoDyn</a:t>
            </a:r>
            <a:r>
              <a:rPr lang="de-DE" sz="1200" dirty="0"/>
              <a:t> Technology</a:t>
            </a:r>
          </a:p>
        </p:txBody>
      </p:sp>
      <p:pic>
        <p:nvPicPr>
          <p:cNvPr id="1026" name="Picture 2" descr="O:\1 Kunden\Schneider Digital\6 Printmedien Werbemittel\Präsentationen\3D PluraView Präsentation\Arbeitsdateien\2018-09\Bilddateien\Logos\wipco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785" y="2258495"/>
            <a:ext cx="1087339" cy="51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1 Kunden\Schneider Digital\6 Printmedien Werbemittel\Präsentationen\3D PluraView Präsentation\Arbeitsdateien\2018-09\Bilddateien\Logos\brisight-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838" y="2314173"/>
            <a:ext cx="936104" cy="43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:\1 Kunden\Schneider Digital\6 Printmedien Werbemittel\Präsentationen\3D PluraView Präsentation\Arbeitsdateien\2018-09\Bilddateien\Logos\swift-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9" y="2085655"/>
            <a:ext cx="1477689" cy="6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:\1 Kunden\Schneider Digital\6 Printmedien Werbemittel\Präsentationen\3D PluraView Präsentation\Arbeitsdateien\2018-09\Bilddateien\Logos\south-logo-lis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16" y="1388105"/>
            <a:ext cx="730693" cy="23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O:\1 Kunden\Schneider Digital\6 Printmedien Werbemittel\Präsentationen\3D PluraView Präsentation\Arbeitsdateien\2018-09\Bilddateien\Logos\schneider-digital-premium-partner-solitech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8" y="1404910"/>
            <a:ext cx="933449" cy="29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hteck 83"/>
          <p:cNvSpPr/>
          <p:nvPr/>
        </p:nvSpPr>
        <p:spPr>
          <a:xfrm>
            <a:off x="179512" y="1047599"/>
            <a:ext cx="8856984" cy="352839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0" name="Picture 2" descr="O:\1 Kunden\Schneider Digital\9 Bild-Archiv\Logos\Referenzen\schnell-tech-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91" y="1384573"/>
            <a:ext cx="792088" cy="37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O:\1 Kunden\Schneider Digital\9 Bild-Archiv\Logos\Referenzen\logo-geodyn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577" y="1297112"/>
            <a:ext cx="1008112" cy="4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:\1 Kunden\Schneider Digital\9 Bild-Archiv\Logos\Referenzen\ilv-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146" y="2337434"/>
            <a:ext cx="936104" cy="44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O:\1 Kunden\Schneider Digital\9 Bild-Archiv\Logos\Referenzen\logo-kely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843" y="2355547"/>
            <a:ext cx="818716" cy="38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:\1 Kunden\Schneider Digital\9 Bild-Archiv\Logos\Referenzen\logo-igi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113" y="2285028"/>
            <a:ext cx="912840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O:\1 Kunden\Schneider Digital\9 Bild-Archiv\Logos\Referenzen\logo-ds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20" y="3468811"/>
            <a:ext cx="949525" cy="44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:\1 Kunden\Schneider Digital\9 Bild-Archiv\Logos\Referenzen\logo-tp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57" y="3359299"/>
            <a:ext cx="1638321" cy="77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O:\1 Kunden\Schneider Digital\9 Bild-Archiv\Logos\Referenzen\logo-steinbacher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197" y="3305175"/>
            <a:ext cx="1595505" cy="75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O:\1 Kunden\Schneider Digital\9 Bild-Archiv\Logos\Referenzen\ahm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37" y="3472403"/>
            <a:ext cx="1502941" cy="47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O:\1 Kunden\Schneider Digital\9 Bild-Archiv\Logos\Referenzen\logo-tvis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304" y="3528640"/>
            <a:ext cx="720080" cy="3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O:\1 Kunden\Schneider Digital\9 Bild-Archiv\Logos\Referenzen\logo-geomatika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793" y="3389958"/>
            <a:ext cx="1252600" cy="59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hteck 48"/>
          <p:cNvSpPr/>
          <p:nvPr/>
        </p:nvSpPr>
        <p:spPr>
          <a:xfrm>
            <a:off x="190497" y="2754258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Swift Integrator     SARL </a:t>
            </a:r>
            <a:r>
              <a:rPr lang="de-DE" sz="1200" dirty="0" err="1"/>
              <a:t>Rhinoterrain</a:t>
            </a:r>
            <a:r>
              <a:rPr lang="de-DE" sz="1200" dirty="0"/>
              <a:t>      </a:t>
            </a:r>
            <a:r>
              <a:rPr lang="de-DE" sz="1200" dirty="0" err="1"/>
              <a:t>Brisight</a:t>
            </a:r>
            <a:r>
              <a:rPr lang="de-DE" sz="1200" dirty="0"/>
              <a:t> Technology       </a:t>
            </a:r>
            <a:r>
              <a:rPr lang="de-DE" sz="1200" dirty="0" err="1"/>
              <a:t>Wipco</a:t>
            </a:r>
            <a:r>
              <a:rPr lang="de-DE" sz="1200" dirty="0"/>
              <a:t> 3D Scan    ILV Fernerkundung    </a:t>
            </a:r>
            <a:r>
              <a:rPr lang="de-DE" sz="1200" dirty="0" err="1"/>
              <a:t>Kelyn</a:t>
            </a:r>
            <a:r>
              <a:rPr lang="de-DE" sz="1200" dirty="0"/>
              <a:t> </a:t>
            </a:r>
            <a:r>
              <a:rPr lang="de-DE" sz="1200" dirty="0" err="1"/>
              <a:t>TechnologiesD</a:t>
            </a:r>
            <a:r>
              <a:rPr lang="de-DE" sz="1200" dirty="0"/>
              <a:t>    IGI - Integrated</a:t>
            </a:r>
          </a:p>
        </p:txBody>
      </p:sp>
      <p:sp>
        <p:nvSpPr>
          <p:cNvPr id="50" name="Rechteck 49"/>
          <p:cNvSpPr/>
          <p:nvPr/>
        </p:nvSpPr>
        <p:spPr>
          <a:xfrm>
            <a:off x="190498" y="2916183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        </a:t>
            </a:r>
            <a:r>
              <a:rPr lang="de-DE" sz="1200" dirty="0" err="1"/>
              <a:t>Pte</a:t>
            </a:r>
            <a:r>
              <a:rPr lang="de-DE" sz="1200" dirty="0"/>
              <a:t> Ltd                                                                                              &amp; Solutions                  GmbH                                                            </a:t>
            </a:r>
            <a:r>
              <a:rPr lang="de-DE" sz="1200" dirty="0" err="1"/>
              <a:t>Geospatial</a:t>
            </a:r>
            <a:endParaRPr lang="de-DE" sz="1200" dirty="0"/>
          </a:p>
        </p:txBody>
      </p:sp>
      <p:sp>
        <p:nvSpPr>
          <p:cNvPr id="51" name="Rechteck 50"/>
          <p:cNvSpPr/>
          <p:nvPr/>
        </p:nvSpPr>
        <p:spPr>
          <a:xfrm>
            <a:off x="190498" y="3068583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 								             </a:t>
            </a:r>
            <a:r>
              <a:rPr lang="de-DE" sz="1200" dirty="0" err="1"/>
              <a:t>Innovations</a:t>
            </a:r>
            <a:endParaRPr lang="de-DE" sz="1200" dirty="0"/>
          </a:p>
        </p:txBody>
      </p:sp>
      <p:sp>
        <p:nvSpPr>
          <p:cNvPr id="52" name="Rechteck 51"/>
          <p:cNvSpPr/>
          <p:nvPr/>
        </p:nvSpPr>
        <p:spPr>
          <a:xfrm>
            <a:off x="185734" y="3887738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DS Deutsche                    TP Holdings Japan                </a:t>
            </a:r>
            <a:r>
              <a:rPr lang="de-DE" sz="1200" dirty="0" err="1"/>
              <a:t>Steinbacher-Consult</a:t>
            </a:r>
            <a:r>
              <a:rPr lang="de-DE" sz="1200" dirty="0"/>
              <a:t>       </a:t>
            </a:r>
            <a:r>
              <a:rPr lang="de-DE" sz="1200" dirty="0" err="1"/>
              <a:t>AirborneHydroMapping</a:t>
            </a:r>
            <a:r>
              <a:rPr lang="de-DE" sz="1200" dirty="0"/>
              <a:t>      </a:t>
            </a:r>
            <a:r>
              <a:rPr lang="de-DE" sz="1200" dirty="0" err="1"/>
              <a:t>TVISCompany</a:t>
            </a:r>
            <a:r>
              <a:rPr lang="de-DE" sz="1200" dirty="0"/>
              <a:t>,      </a:t>
            </a:r>
            <a:r>
              <a:rPr lang="de-DE" sz="1200" dirty="0" err="1"/>
              <a:t>Geomatika</a:t>
            </a:r>
            <a:r>
              <a:rPr lang="de-DE" sz="1200" dirty="0"/>
              <a:t> </a:t>
            </a:r>
            <a:r>
              <a:rPr lang="de-DE" sz="1200" dirty="0" err="1"/>
              <a:t>Smolčak</a:t>
            </a:r>
            <a:endParaRPr lang="de-DE" sz="1200" dirty="0"/>
          </a:p>
        </p:txBody>
      </p:sp>
      <p:sp>
        <p:nvSpPr>
          <p:cNvPr id="54" name="Rechteck 53"/>
          <p:cNvSpPr/>
          <p:nvPr/>
        </p:nvSpPr>
        <p:spPr>
          <a:xfrm>
            <a:off x="185735" y="4049663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Systemhaus GmbH                                                        Ingenieurgesellschaft                      GmbH                              LLC.                              </a:t>
            </a:r>
            <a:r>
              <a:rPr lang="de-DE" sz="1200" dirty="0" err="1"/>
              <a:t>doo</a:t>
            </a:r>
            <a:endParaRPr lang="de-DE" sz="1200" dirty="0"/>
          </a:p>
        </p:txBody>
      </p:sp>
      <p:sp>
        <p:nvSpPr>
          <p:cNvPr id="55" name="Rechteck 54"/>
          <p:cNvSpPr/>
          <p:nvPr/>
        </p:nvSpPr>
        <p:spPr>
          <a:xfrm>
            <a:off x="190497" y="4225878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                                                   		                  mbH &amp; Co. KG</a:t>
            </a:r>
          </a:p>
        </p:txBody>
      </p:sp>
    </p:spTree>
    <p:extLst>
      <p:ext uri="{BB962C8B-B14F-4D97-AF65-F5344CB8AC3E}">
        <p14:creationId xmlns:p14="http://schemas.microsoft.com/office/powerpoint/2010/main" val="14506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48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LASER smartVR </a:t>
            </a:r>
            <a:r>
              <a:rPr lang="de-DE" dirty="0" err="1"/>
              <a:t>and</a:t>
            </a:r>
            <a:r>
              <a:rPr lang="de-DE" dirty="0"/>
              <a:t> smart3D Wall (Gen 3)</a:t>
            </a:r>
            <a:endParaRPr lang="de-DE" sz="1800" dirty="0"/>
          </a:p>
        </p:txBody>
      </p:sp>
      <p:sp>
        <p:nvSpPr>
          <p:cNvPr id="2" name="Rechteck 1"/>
          <p:cNvSpPr/>
          <p:nvPr/>
        </p:nvSpPr>
        <p:spPr>
          <a:xfrm>
            <a:off x="283481" y="2355726"/>
            <a:ext cx="224292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smartVR Wall </a:t>
            </a:r>
            <a:r>
              <a:rPr lang="en-US" sz="1400" b="1" dirty="0"/>
              <a:t>Gen1</a:t>
            </a:r>
          </a:p>
          <a:p>
            <a:r>
              <a:rPr lang="en-US" sz="1400" dirty="0"/>
              <a:t>1,500 ANSI Lumen per </a:t>
            </a:r>
            <a:r>
              <a:rPr lang="en-US" sz="1400" dirty="0" err="1"/>
              <a:t>sq.m</a:t>
            </a:r>
            <a:r>
              <a:rPr lang="en-US" sz="1400" dirty="0"/>
              <a:t>.</a:t>
            </a:r>
          </a:p>
          <a:p>
            <a:r>
              <a:rPr lang="en-US" sz="1400" dirty="0"/>
              <a:t>4K resolution, &gt;8MPx</a:t>
            </a:r>
          </a:p>
        </p:txBody>
      </p:sp>
      <p:sp>
        <p:nvSpPr>
          <p:cNvPr id="5" name="Rechteck 4"/>
          <p:cNvSpPr/>
          <p:nvPr/>
        </p:nvSpPr>
        <p:spPr>
          <a:xfrm>
            <a:off x="277963" y="3147814"/>
            <a:ext cx="228299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smartVR Wall </a:t>
            </a:r>
            <a:r>
              <a:rPr lang="en-US" sz="1400" b="1" dirty="0"/>
              <a:t>Gen2</a:t>
            </a:r>
          </a:p>
          <a:p>
            <a:r>
              <a:rPr lang="en-US" sz="1400" dirty="0"/>
              <a:t>2,000 ANSI Lumen per </a:t>
            </a:r>
            <a:r>
              <a:rPr lang="en-US" sz="1400" dirty="0" err="1"/>
              <a:t>sq.m</a:t>
            </a:r>
            <a:r>
              <a:rPr lang="en-US" sz="1400" dirty="0"/>
              <a:t>.</a:t>
            </a:r>
          </a:p>
          <a:p>
            <a:r>
              <a:rPr lang="en-US" sz="1400" dirty="0"/>
              <a:t>4K resolution, &gt;8MPx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E140DD4-F3ED-40A6-8561-084CBB17181A}"/>
              </a:ext>
            </a:extLst>
          </p:cNvPr>
          <p:cNvSpPr/>
          <p:nvPr/>
        </p:nvSpPr>
        <p:spPr>
          <a:xfrm>
            <a:off x="323528" y="3939902"/>
            <a:ext cx="225433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smartVR</a:t>
            </a:r>
            <a:r>
              <a:rPr lang="en-US" sz="1400" dirty="0"/>
              <a:t>  Wall </a:t>
            </a:r>
            <a:r>
              <a:rPr lang="en-US" sz="1400" b="1" dirty="0"/>
              <a:t>Gen3</a:t>
            </a:r>
          </a:p>
          <a:p>
            <a:r>
              <a:rPr lang="en-US" sz="1400" dirty="0"/>
              <a:t>2,300 ANSI Lumen per </a:t>
            </a:r>
            <a:r>
              <a:rPr lang="en-US" sz="1400" dirty="0" err="1"/>
              <a:t>sq.m</a:t>
            </a:r>
            <a:r>
              <a:rPr lang="en-US" sz="1400" dirty="0"/>
              <a:t>.</a:t>
            </a:r>
          </a:p>
          <a:p>
            <a:r>
              <a:rPr lang="en-US" sz="1400" dirty="0"/>
              <a:t> 6K resolution, &gt;12 </a:t>
            </a:r>
            <a:r>
              <a:rPr lang="en-US" sz="1400" dirty="0" err="1"/>
              <a:t>MPx</a:t>
            </a:r>
            <a:endParaRPr lang="en-US" sz="1400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6" y="933256"/>
            <a:ext cx="3288130" cy="144545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59582"/>
            <a:ext cx="4435339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1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Schneider Digital – </a:t>
            </a:r>
            <a:r>
              <a:rPr lang="en-US" b="0" dirty="0"/>
              <a:t>25 years of professional hardware experience</a:t>
            </a:r>
            <a:br>
              <a:rPr lang="de-DE" b="0" dirty="0"/>
            </a:br>
            <a:br>
              <a:rPr lang="de-DE" b="0" dirty="0"/>
            </a:br>
            <a:endParaRPr lang="de-DE" dirty="0"/>
          </a:p>
        </p:txBody>
      </p:sp>
      <p:pic>
        <p:nvPicPr>
          <p:cNvPr id="3075" name="Picture 3" descr="O:\1 Kunden\Schneider Digital\9 Bild-Archiv\Logos\Logos Schneider Digital\Schneider-Digital-Signet-S\schneider-digital-signe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414" y="1059909"/>
            <a:ext cx="4503034" cy="345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1268412" y="1059582"/>
            <a:ext cx="2490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Full-Service provider for professional 4K / 8K, 3D- and VR-Hardware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268412" y="3757009"/>
            <a:ext cx="2604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Integrator for multi-monitor display walls und VR rooms, manufacturer for </a:t>
            </a:r>
            <a:r>
              <a:rPr lang="en-US" sz="1200" b="1" dirty="0"/>
              <a:t>smartVR</a:t>
            </a:r>
            <a:r>
              <a:rPr lang="en-US" sz="1200" dirty="0"/>
              <a:t> and </a:t>
            </a:r>
            <a:r>
              <a:rPr lang="en-US" sz="1200" b="1" dirty="0"/>
              <a:t>smart3D</a:t>
            </a:r>
            <a:r>
              <a:rPr lang="en-US" sz="1200" dirty="0"/>
              <a:t> projection walls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268412" y="1593431"/>
            <a:ext cx="2367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More than 25 years of experience in graphics- und high-performance hardware solutions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276666" y="2317165"/>
            <a:ext cx="2490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More than 15 years of experience with 3D-stereoscopic monitors  and desktop VR systems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690" y="242773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15" y="175888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690" y="3925768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15" y="113159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05C752-37AF-428C-9207-811F63EF2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3402" y="3075806"/>
            <a:ext cx="1228678" cy="121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1284920" y="3035680"/>
            <a:ext cx="2490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Manufacturers of the </a:t>
            </a:r>
            <a:r>
              <a:rPr lang="en-US" sz="1200" b="1" dirty="0"/>
              <a:t>3D PluraView </a:t>
            </a:r>
            <a:r>
              <a:rPr lang="en-US" sz="1200" dirty="0"/>
              <a:t>dual-screen stereoscopic Monitors since 2016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690" y="314781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57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smart3D  -  and smartVR Wall Configurations</a:t>
            </a:r>
            <a:endParaRPr lang="en-US" sz="1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b="16469"/>
          <a:stretch/>
        </p:blipFill>
        <p:spPr>
          <a:xfrm>
            <a:off x="3995936" y="1131590"/>
            <a:ext cx="3962779" cy="3600400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328231" y="843558"/>
            <a:ext cx="3430769" cy="2592432"/>
            <a:chOff x="328231" y="843558"/>
            <a:chExt cx="3430769" cy="2592432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5" t="15774" b="36902"/>
            <a:stretch/>
          </p:blipFill>
          <p:spPr>
            <a:xfrm>
              <a:off x="328231" y="843558"/>
              <a:ext cx="3430769" cy="2592432"/>
            </a:xfrm>
            <a:prstGeom prst="rect">
              <a:avLst/>
            </a:prstGeom>
          </p:spPr>
        </p:pic>
        <p:cxnSp>
          <p:nvCxnSpPr>
            <p:cNvPr id="9" name="Gerader Verbinder 8"/>
            <p:cNvCxnSpPr/>
            <p:nvPr/>
          </p:nvCxnSpPr>
          <p:spPr>
            <a:xfrm>
              <a:off x="2880000" y="1851670"/>
              <a:ext cx="90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>
            <a:xfrm>
              <a:off x="2880000" y="1836000"/>
              <a:ext cx="90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D4D69D92-2278-48F6-8172-535B4F806959}"/>
              </a:ext>
            </a:extLst>
          </p:cNvPr>
          <p:cNvSpPr/>
          <p:nvPr/>
        </p:nvSpPr>
        <p:spPr>
          <a:xfrm>
            <a:off x="6588000" y="3744000"/>
            <a:ext cx="432272" cy="144016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600" dirty="0"/>
              <a:t>DP Cable</a:t>
            </a:r>
          </a:p>
        </p:txBody>
      </p:sp>
    </p:spTree>
    <p:extLst>
      <p:ext uri="{BB962C8B-B14F-4D97-AF65-F5344CB8AC3E}">
        <p14:creationId xmlns:p14="http://schemas.microsoft.com/office/powerpoint/2010/main" val="217322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8"/>
          <a:stretch/>
        </p:blipFill>
        <p:spPr bwMode="auto">
          <a:xfrm>
            <a:off x="656853" y="-2540817"/>
            <a:ext cx="7759576" cy="734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References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9" b="37198"/>
          <a:stretch/>
        </p:blipFill>
        <p:spPr bwMode="auto">
          <a:xfrm>
            <a:off x="1187624" y="864766"/>
            <a:ext cx="698814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6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55B8B37C-4E57-4B98-9862-DFF2156AB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0757" y="1536231"/>
            <a:ext cx="2097376" cy="179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years of experience with Projection 3D stereo systems</a:t>
            </a:r>
            <a:endParaRPr lang="de-DE" sz="1800" dirty="0"/>
          </a:p>
        </p:txBody>
      </p:sp>
      <p:sp>
        <p:nvSpPr>
          <p:cNvPr id="2" name="Rechteck 1"/>
          <p:cNvSpPr/>
          <p:nvPr/>
        </p:nvSpPr>
        <p:spPr>
          <a:xfrm>
            <a:off x="356509" y="4057877"/>
            <a:ext cx="219803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smartVR Wall </a:t>
            </a:r>
            <a:r>
              <a:rPr lang="en-US" sz="1400" b="1" dirty="0"/>
              <a:t>Gen1</a:t>
            </a:r>
          </a:p>
          <a:p>
            <a:r>
              <a:rPr lang="en-US" sz="1400" dirty="0"/>
              <a:t>1500 ANSI Lumen per </a:t>
            </a:r>
            <a:r>
              <a:rPr lang="en-US" sz="1400" dirty="0" err="1"/>
              <a:t>sq.m</a:t>
            </a:r>
            <a:r>
              <a:rPr lang="en-US" sz="1400" dirty="0"/>
              <a:t>.</a:t>
            </a:r>
          </a:p>
          <a:p>
            <a:r>
              <a:rPr lang="en-US" sz="1400" dirty="0"/>
              <a:t>4K resolution, &gt;8MPx</a:t>
            </a:r>
          </a:p>
        </p:txBody>
      </p:sp>
      <p:sp>
        <p:nvSpPr>
          <p:cNvPr id="5" name="Rechteck 4"/>
          <p:cNvSpPr/>
          <p:nvPr/>
        </p:nvSpPr>
        <p:spPr>
          <a:xfrm>
            <a:off x="3635896" y="4057877"/>
            <a:ext cx="228299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smartVR Wall </a:t>
            </a:r>
            <a:r>
              <a:rPr lang="en-US" sz="1400" b="1" dirty="0"/>
              <a:t>Gen2</a:t>
            </a:r>
          </a:p>
          <a:p>
            <a:r>
              <a:rPr lang="en-US" sz="1400" dirty="0"/>
              <a:t>2000 ANSI Lumen per </a:t>
            </a:r>
            <a:r>
              <a:rPr lang="en-US" sz="1400" dirty="0" err="1"/>
              <a:t>sq.m</a:t>
            </a:r>
            <a:r>
              <a:rPr lang="en-US" sz="1400" dirty="0"/>
              <a:t>.</a:t>
            </a:r>
          </a:p>
          <a:p>
            <a:r>
              <a:rPr lang="en-US" sz="1400" dirty="0"/>
              <a:t>4K resolution, &gt;8MPx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1F9F5079-FEE5-48AB-B928-17E95C801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5936" y="876501"/>
            <a:ext cx="2883987" cy="57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E140DD4-F3ED-40A6-8561-084CBB17181A}"/>
              </a:ext>
            </a:extLst>
          </p:cNvPr>
          <p:cNvSpPr/>
          <p:nvPr/>
        </p:nvSpPr>
        <p:spPr>
          <a:xfrm>
            <a:off x="6614918" y="4069944"/>
            <a:ext cx="237776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smartVR / smart3D Wall </a:t>
            </a:r>
            <a:r>
              <a:rPr lang="en-US" sz="1400" b="1" dirty="0"/>
              <a:t>Gen3</a:t>
            </a:r>
            <a:endParaRPr lang="en-US" sz="1400" dirty="0"/>
          </a:p>
          <a:p>
            <a:r>
              <a:rPr lang="en-US" sz="1400" dirty="0"/>
              <a:t>2300 ANSI Lumen per </a:t>
            </a:r>
            <a:r>
              <a:rPr lang="en-US" sz="1400" dirty="0" err="1"/>
              <a:t>sq.m</a:t>
            </a:r>
            <a:r>
              <a:rPr lang="en-US" sz="1400" dirty="0"/>
              <a:t>.</a:t>
            </a:r>
          </a:p>
          <a:p>
            <a:r>
              <a:rPr lang="en-US" sz="1400" dirty="0"/>
              <a:t> 6K resolution (&gt;12 </a:t>
            </a:r>
            <a:r>
              <a:rPr lang="en-US" sz="1400" dirty="0" err="1"/>
              <a:t>MPx</a:t>
            </a:r>
            <a:r>
              <a:rPr lang="en-US" sz="1400" dirty="0"/>
              <a:t>)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385718" y="3397669"/>
            <a:ext cx="8280000" cy="660208"/>
            <a:chOff x="306135" y="3259106"/>
            <a:chExt cx="8280000" cy="660208"/>
          </a:xfrm>
        </p:grpSpPr>
        <p:sp>
          <p:nvSpPr>
            <p:cNvPr id="12" name="Rechteck 11"/>
            <p:cNvSpPr/>
            <p:nvPr/>
          </p:nvSpPr>
          <p:spPr>
            <a:xfrm>
              <a:off x="568643" y="3611537"/>
              <a:ext cx="5501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>
                  <a:solidFill>
                    <a:srgbClr val="FFCC00"/>
                  </a:solidFill>
                </a:rPr>
                <a:t>2010</a:t>
              </a:r>
              <a:endParaRPr lang="de-DE" sz="1400" b="1" baseline="30000" dirty="0">
                <a:solidFill>
                  <a:srgbClr val="FFCC00"/>
                </a:solidFill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306135" y="3412462"/>
              <a:ext cx="8280000" cy="45719"/>
            </a:xfrm>
            <a:prstGeom prst="rect">
              <a:avLst/>
            </a:prstGeom>
            <a:solidFill>
              <a:srgbClr val="FFD13F"/>
            </a:solidFill>
            <a:ln w="6350" cap="rnd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4083272" y="3610174"/>
              <a:ext cx="5501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>
                  <a:solidFill>
                    <a:srgbClr val="FFCC00"/>
                  </a:solidFill>
                </a:rPr>
                <a:t>2016</a:t>
              </a:r>
              <a:endParaRPr lang="de-DE" sz="1400" b="1" baseline="30000" dirty="0">
                <a:solidFill>
                  <a:srgbClr val="FFCC00"/>
                </a:solidFill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6829774" y="3610174"/>
              <a:ext cx="5501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>
                  <a:solidFill>
                    <a:srgbClr val="FFCC00"/>
                  </a:solidFill>
                </a:rPr>
                <a:t>2021</a:t>
              </a:r>
              <a:endParaRPr lang="de-DE" sz="1400" b="1" baseline="30000" dirty="0">
                <a:solidFill>
                  <a:srgbClr val="FFCC00"/>
                </a:solidFill>
              </a:endParaRPr>
            </a:p>
          </p:txBody>
        </p:sp>
        <p:sp>
          <p:nvSpPr>
            <p:cNvPr id="4" name="Ellipse 3"/>
            <p:cNvSpPr/>
            <p:nvPr/>
          </p:nvSpPr>
          <p:spPr>
            <a:xfrm>
              <a:off x="681719" y="3275044"/>
              <a:ext cx="324000" cy="324000"/>
            </a:xfrm>
            <a:prstGeom prst="ellipse">
              <a:avLst/>
            </a:prstGeom>
            <a:solidFill>
              <a:srgbClr val="FFD13F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5"/>
            <p:cNvSpPr/>
            <p:nvPr/>
          </p:nvSpPr>
          <p:spPr>
            <a:xfrm>
              <a:off x="4196348" y="3259106"/>
              <a:ext cx="324000" cy="324000"/>
            </a:xfrm>
            <a:prstGeom prst="ellipse">
              <a:avLst/>
            </a:prstGeom>
            <a:solidFill>
              <a:srgbClr val="FFD13F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llipse 26"/>
            <p:cNvSpPr/>
            <p:nvPr/>
          </p:nvSpPr>
          <p:spPr>
            <a:xfrm>
              <a:off x="6942850" y="3259106"/>
              <a:ext cx="324000" cy="324000"/>
            </a:xfrm>
            <a:prstGeom prst="ellipse">
              <a:avLst/>
            </a:prstGeom>
            <a:solidFill>
              <a:srgbClr val="FFD13F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09" y="1607728"/>
            <a:ext cx="2509221" cy="166977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178" y="1798860"/>
            <a:ext cx="3288130" cy="144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Haushaltsgerät, Elektronik, Im Haus, Silber enthält.&#10;&#10;Automatisch generierte Beschreibung">
            <a:extLst>
              <a:ext uri="{FF2B5EF4-FFF2-40B4-BE49-F238E27FC236}">
                <a16:creationId xmlns:a16="http://schemas.microsoft.com/office/drawing/2014/main" id="{06D286A7-E07F-D821-94F7-C126B3DC43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7" r="11534"/>
          <a:stretch/>
        </p:blipFill>
        <p:spPr>
          <a:xfrm>
            <a:off x="6750424" y="1955436"/>
            <a:ext cx="2307071" cy="209264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932055" y="1339188"/>
            <a:ext cx="7913771" cy="1215717"/>
          </a:xfrm>
          <a:prstGeom prst="rect">
            <a:avLst/>
          </a:prstGeom>
          <a:noFill/>
          <a:ln>
            <a:noFill/>
          </a:ln>
        </p:spPr>
        <p:txBody>
          <a:bodyPr wrap="square" spcCol="180000" rtlCol="0">
            <a:spAutoFit/>
          </a:bodyPr>
          <a:lstStyle/>
          <a:p>
            <a:r>
              <a:rPr lang="en-US" sz="1400" dirty="0"/>
              <a:t>PLANAR SD monitors and the Schneider Digital 3D </a:t>
            </a:r>
            <a:r>
              <a:rPr lang="en-US" sz="1400" dirty="0" err="1"/>
              <a:t>PluraView</a:t>
            </a:r>
            <a:r>
              <a:rPr lang="en-US" sz="1400" dirty="0"/>
              <a:t> </a:t>
            </a:r>
          </a:p>
          <a:p>
            <a:r>
              <a:rPr lang="en-US" sz="1400" dirty="0"/>
              <a:t>use  the ‚</a:t>
            </a:r>
            <a:r>
              <a:rPr lang="en-US" sz="1400" b="1" dirty="0"/>
              <a:t>passive  Stereo</a:t>
            </a:r>
            <a:r>
              <a:rPr lang="en-US" sz="1400" dirty="0"/>
              <a:t>‘ principle with dual screens for full stereo resolution per eye </a:t>
            </a:r>
          </a:p>
          <a:p>
            <a:r>
              <a:rPr lang="en-US" sz="1400" dirty="0"/>
              <a:t>and passive </a:t>
            </a:r>
            <a:r>
              <a:rPr lang="en-US" sz="1200" dirty="0"/>
              <a:t>(no batteries), </a:t>
            </a:r>
            <a:r>
              <a:rPr lang="en-US" sz="1400" dirty="0"/>
              <a:t>cross-polarized glasses.</a:t>
            </a:r>
            <a:br>
              <a:rPr lang="en-US" sz="1400" dirty="0"/>
            </a:br>
            <a:endParaRPr lang="en-US" sz="3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/>
              <a:t>very light-weight, comfortable glasses      no flickering      no headaches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/>
              <a:t>bright &amp; contrast-rich image      daylight compatible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6544632" cy="360040"/>
          </a:xfrm>
        </p:spPr>
        <p:txBody>
          <a:bodyPr/>
          <a:lstStyle/>
          <a:p>
            <a:r>
              <a:rPr lang="en-US" dirty="0"/>
              <a:t>Digital Photogrammetry </a:t>
            </a:r>
            <a:r>
              <a:rPr lang="en-US" b="0" dirty="0"/>
              <a:t>– 18 years of passive displays… </a:t>
            </a:r>
            <a:r>
              <a:rPr lang="en-US" sz="1200" b="0" dirty="0"/>
              <a:t>and counting</a:t>
            </a:r>
            <a:br>
              <a:rPr lang="de-DE" b="0" dirty="0"/>
            </a:br>
            <a:br>
              <a:rPr lang="de-DE" b="0" dirty="0"/>
            </a:br>
            <a:endParaRPr lang="en-US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Grafik 24">
            <a:extLst>
              <a:ext uri="{FF2B5EF4-FFF2-40B4-BE49-F238E27FC236}">
                <a16:creationId xmlns:a16="http://schemas.microsoft.com/office/drawing/2014/main" id="{DF3735DB-51BE-4CC3-BBF1-23855212B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56" y="2700597"/>
            <a:ext cx="1460073" cy="1111987"/>
          </a:xfrm>
          <a:prstGeom prst="rect">
            <a:avLst/>
          </a:prstGeom>
        </p:spPr>
      </p:pic>
      <p:pic>
        <p:nvPicPr>
          <p:cNvPr id="11" name="Grafik 23">
            <a:extLst>
              <a:ext uri="{FF2B5EF4-FFF2-40B4-BE49-F238E27FC236}">
                <a16:creationId xmlns:a16="http://schemas.microsoft.com/office/drawing/2014/main" id="{1906B18B-21CB-4A02-9EE7-8BC8BA9139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87" y="2645665"/>
            <a:ext cx="1148518" cy="1220786"/>
          </a:xfrm>
          <a:prstGeom prst="rect">
            <a:avLst/>
          </a:prstGeom>
        </p:spPr>
      </p:pic>
      <p:pic>
        <p:nvPicPr>
          <p:cNvPr id="18" name="Grafik 22">
            <a:extLst>
              <a:ext uri="{FF2B5EF4-FFF2-40B4-BE49-F238E27FC236}">
                <a16:creationId xmlns:a16="http://schemas.microsoft.com/office/drawing/2014/main" id="{F25E67D2-1362-4621-B9C7-507D9E0F2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09" y="2641326"/>
            <a:ext cx="1207171" cy="1249075"/>
          </a:xfrm>
          <a:prstGeom prst="rect">
            <a:avLst/>
          </a:prstGeom>
        </p:spPr>
      </p:pic>
      <p:pic>
        <p:nvPicPr>
          <p:cNvPr id="19" name="Grafik 21">
            <a:extLst>
              <a:ext uri="{FF2B5EF4-FFF2-40B4-BE49-F238E27FC236}">
                <a16:creationId xmlns:a16="http://schemas.microsoft.com/office/drawing/2014/main" id="{9E20F5BA-8D51-45DB-BC3C-FB851B0B0F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29" y="2637221"/>
            <a:ext cx="1092155" cy="1268685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30E3281-CFF2-4964-8C56-69831525E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3" b="29670"/>
          <a:stretch/>
        </p:blipFill>
        <p:spPr bwMode="auto">
          <a:xfrm>
            <a:off x="1196531" y="3813416"/>
            <a:ext cx="6779456" cy="53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1">
            <a:extLst>
              <a:ext uri="{FF2B5EF4-FFF2-40B4-BE49-F238E27FC236}">
                <a16:creationId xmlns:a16="http://schemas.microsoft.com/office/drawing/2014/main" id="{EC40055C-63DF-46D0-A937-5901BE18465F}"/>
              </a:ext>
            </a:extLst>
          </p:cNvPr>
          <p:cNvSpPr/>
          <p:nvPr/>
        </p:nvSpPr>
        <p:spPr>
          <a:xfrm>
            <a:off x="1210713" y="4262908"/>
            <a:ext cx="10166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/>
              <a:t>3D PLANAR</a:t>
            </a:r>
          </a:p>
          <a:p>
            <a:pPr algn="ctr"/>
            <a:r>
              <a:rPr lang="de-DE" sz="1400" dirty="0"/>
              <a:t>SD1710</a:t>
            </a:r>
            <a:endParaRPr lang="de-DE" sz="1400" baseline="30000" dirty="0"/>
          </a:p>
        </p:txBody>
      </p:sp>
      <p:sp>
        <p:nvSpPr>
          <p:cNvPr id="22" name="Rechteck 2">
            <a:extLst>
              <a:ext uri="{FF2B5EF4-FFF2-40B4-BE49-F238E27FC236}">
                <a16:creationId xmlns:a16="http://schemas.microsoft.com/office/drawing/2014/main" id="{89833A36-1F57-416E-9E47-5594B3E046CD}"/>
              </a:ext>
            </a:extLst>
          </p:cNvPr>
          <p:cNvSpPr/>
          <p:nvPr/>
        </p:nvSpPr>
        <p:spPr>
          <a:xfrm>
            <a:off x="2548133" y="4280778"/>
            <a:ext cx="1096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/>
              <a:t>3D PLANAR  </a:t>
            </a:r>
          </a:p>
          <a:p>
            <a:pPr algn="ctr"/>
            <a:r>
              <a:rPr lang="de-DE" sz="1400" dirty="0"/>
              <a:t>SD2020</a:t>
            </a:r>
            <a:endParaRPr lang="de-DE" sz="1400" baseline="30000" dirty="0"/>
          </a:p>
        </p:txBody>
      </p:sp>
      <p:sp>
        <p:nvSpPr>
          <p:cNvPr id="23" name="Rechteck 4">
            <a:extLst>
              <a:ext uri="{FF2B5EF4-FFF2-40B4-BE49-F238E27FC236}">
                <a16:creationId xmlns:a16="http://schemas.microsoft.com/office/drawing/2014/main" id="{196C2DFE-C515-41E0-B315-A48FE63C1D46}"/>
              </a:ext>
            </a:extLst>
          </p:cNvPr>
          <p:cNvSpPr/>
          <p:nvPr/>
        </p:nvSpPr>
        <p:spPr>
          <a:xfrm>
            <a:off x="3894704" y="4280778"/>
            <a:ext cx="1056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/>
              <a:t>3D PLANAR </a:t>
            </a:r>
          </a:p>
          <a:p>
            <a:pPr algn="ctr"/>
            <a:r>
              <a:rPr lang="de-DE" sz="1400" dirty="0"/>
              <a:t>SD2220</a:t>
            </a:r>
          </a:p>
        </p:txBody>
      </p:sp>
      <p:sp>
        <p:nvSpPr>
          <p:cNvPr id="24" name="Rechteck 5">
            <a:extLst>
              <a:ext uri="{FF2B5EF4-FFF2-40B4-BE49-F238E27FC236}">
                <a16:creationId xmlns:a16="http://schemas.microsoft.com/office/drawing/2014/main" id="{AA023BEF-676F-47A0-8463-66AF95F99BBE}"/>
              </a:ext>
            </a:extLst>
          </p:cNvPr>
          <p:cNvSpPr/>
          <p:nvPr/>
        </p:nvSpPr>
        <p:spPr>
          <a:xfrm>
            <a:off x="5215836" y="4262908"/>
            <a:ext cx="1056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/>
              <a:t>3D PLANAR </a:t>
            </a:r>
          </a:p>
          <a:p>
            <a:pPr algn="ctr"/>
            <a:r>
              <a:rPr lang="de-DE" sz="1400" dirty="0"/>
              <a:t>SD2420W</a:t>
            </a:r>
          </a:p>
        </p:txBody>
      </p:sp>
      <p:sp>
        <p:nvSpPr>
          <p:cNvPr id="25" name="Rechteck 11">
            <a:extLst>
              <a:ext uri="{FF2B5EF4-FFF2-40B4-BE49-F238E27FC236}">
                <a16:creationId xmlns:a16="http://schemas.microsoft.com/office/drawing/2014/main" id="{A1A088B6-02BE-4C26-896E-CDDC4F8C7023}"/>
              </a:ext>
            </a:extLst>
          </p:cNvPr>
          <p:cNvSpPr/>
          <p:nvPr/>
        </p:nvSpPr>
        <p:spPr>
          <a:xfrm>
            <a:off x="1873289" y="3824421"/>
            <a:ext cx="398578" cy="22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rgbClr val="FFCC00"/>
                </a:solidFill>
              </a:rPr>
              <a:t>2005</a:t>
            </a:r>
            <a:endParaRPr lang="de-DE" sz="1400" b="1" baseline="30000" dirty="0">
              <a:solidFill>
                <a:srgbClr val="FFCC00"/>
              </a:solidFill>
            </a:endParaRPr>
          </a:p>
        </p:txBody>
      </p:sp>
      <p:pic>
        <p:nvPicPr>
          <p:cNvPr id="26" name="Picture 4" descr="O:\1 Kunden\Schneider Digital\9 Bild-Archiv\Logos\Logos Schneider Digital\Schneider-Digital-3D-PluraView-Logo\Schneider-Digital-3D-PluraView-Logo-RGB.png">
            <a:extLst>
              <a:ext uri="{FF2B5EF4-FFF2-40B4-BE49-F238E27FC236}">
                <a16:creationId xmlns:a16="http://schemas.microsoft.com/office/drawing/2014/main" id="{A9B03372-1D9A-4381-A02F-BE14CA099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632" y="4216493"/>
            <a:ext cx="1382356" cy="2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hteck 14">
            <a:extLst>
              <a:ext uri="{FF2B5EF4-FFF2-40B4-BE49-F238E27FC236}">
                <a16:creationId xmlns:a16="http://schemas.microsoft.com/office/drawing/2014/main" id="{5AF7D453-B02F-41A8-81F4-591339CBF56A}"/>
              </a:ext>
            </a:extLst>
          </p:cNvPr>
          <p:cNvSpPr/>
          <p:nvPr/>
        </p:nvSpPr>
        <p:spPr>
          <a:xfrm>
            <a:off x="7058185" y="3820968"/>
            <a:ext cx="6704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FFCC00"/>
                </a:solidFill>
              </a:rPr>
              <a:t>2016</a:t>
            </a:r>
            <a:endParaRPr lang="de-DE" sz="1400" b="1" baseline="30000" dirty="0">
              <a:solidFill>
                <a:srgbClr val="FFCC00"/>
              </a:solidFill>
            </a:endParaRPr>
          </a:p>
        </p:txBody>
      </p:sp>
      <p:sp>
        <p:nvSpPr>
          <p:cNvPr id="29" name="Rechteck 15">
            <a:extLst>
              <a:ext uri="{FF2B5EF4-FFF2-40B4-BE49-F238E27FC236}">
                <a16:creationId xmlns:a16="http://schemas.microsoft.com/office/drawing/2014/main" id="{4EDC2336-41F9-4108-A23C-47E14B636381}"/>
              </a:ext>
            </a:extLst>
          </p:cNvPr>
          <p:cNvSpPr/>
          <p:nvPr/>
        </p:nvSpPr>
        <p:spPr>
          <a:xfrm>
            <a:off x="6948051" y="4468166"/>
            <a:ext cx="17495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22“, 24“  and 27“, 28“</a:t>
            </a:r>
          </a:p>
        </p:txBody>
      </p:sp>
      <p:sp>
        <p:nvSpPr>
          <p:cNvPr id="30" name="Rechteck 14">
            <a:extLst>
              <a:ext uri="{FF2B5EF4-FFF2-40B4-BE49-F238E27FC236}">
                <a16:creationId xmlns:a16="http://schemas.microsoft.com/office/drawing/2014/main" id="{88B7F6E2-B6A9-43DA-95B1-BA033F5EE3A3}"/>
              </a:ext>
            </a:extLst>
          </p:cNvPr>
          <p:cNvSpPr/>
          <p:nvPr/>
        </p:nvSpPr>
        <p:spPr>
          <a:xfrm>
            <a:off x="7997532" y="3932869"/>
            <a:ext cx="1146468" cy="235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baseline="30000" dirty="0">
                <a:solidFill>
                  <a:srgbClr val="FFCC00"/>
                </a:solidFill>
              </a:rPr>
              <a:t>2022, 2023, 2024,…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BE581C3-EAA1-45BF-B1A3-72B4ABDFAA55}"/>
              </a:ext>
            </a:extLst>
          </p:cNvPr>
          <p:cNvSpPr txBox="1"/>
          <p:nvPr/>
        </p:nvSpPr>
        <p:spPr>
          <a:xfrm>
            <a:off x="409699" y="892621"/>
            <a:ext cx="734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Compatible with all operating systems – from Windows XP to Windows 11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13E0169-B87C-4289-8BCE-CAE38D581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241" y="1339188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262F578F-1414-807B-B608-5505A92D363A}"/>
              </a:ext>
            </a:extLst>
          </p:cNvPr>
          <p:cNvSpPr/>
          <p:nvPr/>
        </p:nvSpPr>
        <p:spPr>
          <a:xfrm>
            <a:off x="4552120" y="2149610"/>
            <a:ext cx="139018" cy="7437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 </a:t>
            </a:r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FDFB9A64-DEF2-242C-5FDC-55E525D2C8D3}"/>
              </a:ext>
            </a:extLst>
          </p:cNvPr>
          <p:cNvSpPr/>
          <p:nvPr/>
        </p:nvSpPr>
        <p:spPr>
          <a:xfrm>
            <a:off x="5674677" y="2149609"/>
            <a:ext cx="139018" cy="7437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 </a:t>
            </a:r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18DA44D6-F4DD-8C3F-CBC4-914D103B1D86}"/>
              </a:ext>
            </a:extLst>
          </p:cNvPr>
          <p:cNvSpPr/>
          <p:nvPr/>
        </p:nvSpPr>
        <p:spPr>
          <a:xfrm>
            <a:off x="3842378" y="2365433"/>
            <a:ext cx="139018" cy="7437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4749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275856" y="139870"/>
            <a:ext cx="3048257" cy="570226"/>
          </a:xfrm>
        </p:spPr>
        <p:txBody>
          <a:bodyPr/>
          <a:lstStyle/>
          <a:p>
            <a:pPr algn="ctr"/>
            <a:r>
              <a:rPr lang="en-US" sz="1600" b="0" dirty="0"/>
              <a:t>Meeting the highest requirements for all 3D stereo applications!</a:t>
            </a:r>
            <a:endParaRPr lang="de-DE" sz="1600" b="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238470" y="2933912"/>
            <a:ext cx="1637153" cy="1211592"/>
            <a:chOff x="7092667" y="1491629"/>
            <a:chExt cx="1637153" cy="1211592"/>
          </a:xfrm>
        </p:grpSpPr>
        <p:sp>
          <p:nvSpPr>
            <p:cNvPr id="37" name="Rechteck 36"/>
            <p:cNvSpPr/>
            <p:nvPr/>
          </p:nvSpPr>
          <p:spPr>
            <a:xfrm>
              <a:off x="7092667" y="2364667"/>
              <a:ext cx="163715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Plug &amp; Play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05378" y="1491629"/>
              <a:ext cx="906425" cy="90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pieren 9"/>
          <p:cNvGrpSpPr/>
          <p:nvPr/>
        </p:nvGrpSpPr>
        <p:grpSpPr>
          <a:xfrm>
            <a:off x="7034502" y="3134951"/>
            <a:ext cx="1925960" cy="1468740"/>
            <a:chOff x="4850051" y="3042191"/>
            <a:chExt cx="1925960" cy="1468740"/>
          </a:xfrm>
        </p:grpSpPr>
        <p:sp>
          <p:nvSpPr>
            <p:cNvPr id="28" name="Rechteck 27"/>
            <p:cNvSpPr/>
            <p:nvPr/>
          </p:nvSpPr>
          <p:spPr>
            <a:xfrm>
              <a:off x="4850051" y="3926156"/>
              <a:ext cx="192596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Native Software Certified</a:t>
              </a:r>
            </a:p>
          </p:txBody>
        </p:sp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00917" y="3042191"/>
              <a:ext cx="906425" cy="90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pieren 8"/>
          <p:cNvGrpSpPr/>
          <p:nvPr/>
        </p:nvGrpSpPr>
        <p:grpSpPr>
          <a:xfrm>
            <a:off x="4251912" y="3523317"/>
            <a:ext cx="2496277" cy="1222519"/>
            <a:chOff x="2167414" y="3042191"/>
            <a:chExt cx="2496277" cy="1222519"/>
          </a:xfrm>
        </p:grpSpPr>
        <p:sp>
          <p:nvSpPr>
            <p:cNvPr id="27" name="Rechteck 26"/>
            <p:cNvSpPr/>
            <p:nvPr/>
          </p:nvSpPr>
          <p:spPr>
            <a:xfrm>
              <a:off x="2167414" y="3926156"/>
              <a:ext cx="249627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Wide Viewing Angle</a:t>
              </a:r>
            </a:p>
          </p:txBody>
        </p:sp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62340" y="3042191"/>
              <a:ext cx="906425" cy="90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pieren 7"/>
          <p:cNvGrpSpPr/>
          <p:nvPr/>
        </p:nvGrpSpPr>
        <p:grpSpPr>
          <a:xfrm>
            <a:off x="97380" y="1520252"/>
            <a:ext cx="1925960" cy="1222519"/>
            <a:chOff x="318852" y="3042191"/>
            <a:chExt cx="1925960" cy="1222519"/>
          </a:xfrm>
        </p:grpSpPr>
        <p:sp>
          <p:nvSpPr>
            <p:cNvPr id="26" name="Rechteck 25"/>
            <p:cNvSpPr/>
            <p:nvPr/>
          </p:nvSpPr>
          <p:spPr>
            <a:xfrm>
              <a:off x="318852" y="3926156"/>
              <a:ext cx="192596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Compact Assembly</a:t>
              </a:r>
            </a:p>
          </p:txBody>
        </p: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8620" y="3042191"/>
              <a:ext cx="906425" cy="90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pieren 10"/>
          <p:cNvGrpSpPr/>
          <p:nvPr/>
        </p:nvGrpSpPr>
        <p:grpSpPr>
          <a:xfrm>
            <a:off x="1490314" y="3545172"/>
            <a:ext cx="1925960" cy="1200664"/>
            <a:chOff x="6948264" y="3064046"/>
            <a:chExt cx="1925960" cy="1200664"/>
          </a:xfrm>
        </p:grpSpPr>
        <p:sp>
          <p:nvSpPr>
            <p:cNvPr id="25" name="Rechteck 24"/>
            <p:cNvSpPr/>
            <p:nvPr/>
          </p:nvSpPr>
          <p:spPr>
            <a:xfrm>
              <a:off x="6948264" y="3926156"/>
              <a:ext cx="192596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Functional Design</a:t>
              </a:r>
            </a:p>
          </p:txBody>
        </p:sp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68525" y="3064046"/>
              <a:ext cx="906425" cy="90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uppieren 5"/>
          <p:cNvGrpSpPr/>
          <p:nvPr/>
        </p:nvGrpSpPr>
        <p:grpSpPr>
          <a:xfrm>
            <a:off x="7019715" y="1258475"/>
            <a:ext cx="1925960" cy="1211591"/>
            <a:chOff x="4753529" y="1491630"/>
            <a:chExt cx="1925960" cy="1211591"/>
          </a:xfrm>
        </p:grpSpPr>
        <p:sp>
          <p:nvSpPr>
            <p:cNvPr id="24" name="Rechteck 23"/>
            <p:cNvSpPr/>
            <p:nvPr/>
          </p:nvSpPr>
          <p:spPr>
            <a:xfrm>
              <a:off x="4753529" y="2364667"/>
              <a:ext cx="192596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Daylight Suitable</a:t>
              </a:r>
            </a:p>
          </p:txBody>
        </p:sp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73790" y="1491630"/>
              <a:ext cx="906425" cy="90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pieren 2"/>
          <p:cNvGrpSpPr/>
          <p:nvPr/>
        </p:nvGrpSpPr>
        <p:grpSpPr>
          <a:xfrm>
            <a:off x="1975161" y="852417"/>
            <a:ext cx="1197265" cy="1212252"/>
            <a:chOff x="2833349" y="1491630"/>
            <a:chExt cx="1197265" cy="1212252"/>
          </a:xfrm>
        </p:grpSpPr>
        <p:sp>
          <p:nvSpPr>
            <p:cNvPr id="23" name="Rechteck 22"/>
            <p:cNvSpPr/>
            <p:nvPr/>
          </p:nvSpPr>
          <p:spPr>
            <a:xfrm>
              <a:off x="2833349" y="2365328"/>
              <a:ext cx="119726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Flicker-Free</a:t>
              </a:r>
            </a:p>
          </p:txBody>
        </p: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62340" y="1491630"/>
              <a:ext cx="906425" cy="90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pieren 1"/>
          <p:cNvGrpSpPr/>
          <p:nvPr/>
        </p:nvGrpSpPr>
        <p:grpSpPr>
          <a:xfrm>
            <a:off x="5083769" y="842539"/>
            <a:ext cx="1925960" cy="1211591"/>
            <a:chOff x="318852" y="1491630"/>
            <a:chExt cx="1925960" cy="1211591"/>
          </a:xfrm>
        </p:grpSpPr>
        <p:sp>
          <p:nvSpPr>
            <p:cNvPr id="4" name="Rechteck 3"/>
            <p:cNvSpPr/>
            <p:nvPr/>
          </p:nvSpPr>
          <p:spPr>
            <a:xfrm>
              <a:off x="318852" y="2364667"/>
              <a:ext cx="192596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Highest Resolution</a:t>
              </a: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8620" y="1491630"/>
              <a:ext cx="906425" cy="90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4" descr="O:\1 Kunden\Schneider Digital\9 Bild-Archiv\Logos\Logos Schneider Digital\Schneider-Digital-3D-PluraView-Logo\Schneider-Digital-3D-PluraView-Logo-RG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91" y="211819"/>
            <a:ext cx="2809634" cy="50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52" y="1782765"/>
            <a:ext cx="3015772" cy="2010515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4427984" y="2437828"/>
            <a:ext cx="3415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C000"/>
                </a:solidFill>
              </a:rPr>
              <a:t>2D Display</a:t>
            </a:r>
            <a:r>
              <a:rPr lang="de-DE" dirty="0">
                <a:solidFill>
                  <a:srgbClr val="FFC000"/>
                </a:solidFill>
              </a:rPr>
              <a:t>: </a:t>
            </a:r>
            <a:r>
              <a:rPr lang="de-DE" dirty="0" err="1">
                <a:solidFill>
                  <a:srgbClr val="C49500"/>
                </a:solidFill>
              </a:rPr>
              <a:t>Beamsplitter</a:t>
            </a:r>
            <a:r>
              <a:rPr lang="de-DE" dirty="0">
                <a:solidFill>
                  <a:srgbClr val="C49500"/>
                </a:solidFill>
              </a:rPr>
              <a:t> </a:t>
            </a:r>
            <a:r>
              <a:rPr lang="de-DE" dirty="0" err="1">
                <a:solidFill>
                  <a:srgbClr val="C49500"/>
                </a:solidFill>
              </a:rPr>
              <a:t>up</a:t>
            </a:r>
            <a:endParaRPr lang="de-DE" dirty="0">
              <a:solidFill>
                <a:srgbClr val="C49500"/>
              </a:solidFill>
            </a:endParaRPr>
          </a:p>
          <a:p>
            <a:endParaRPr lang="de-DE" dirty="0">
              <a:solidFill>
                <a:srgbClr val="C49500"/>
              </a:solidFill>
            </a:endParaRPr>
          </a:p>
          <a:p>
            <a:r>
              <a:rPr lang="de-DE" b="1" dirty="0">
                <a:solidFill>
                  <a:srgbClr val="FFC000"/>
                </a:solidFill>
              </a:rPr>
              <a:t>3D Stereo</a:t>
            </a:r>
            <a:r>
              <a:rPr lang="de-DE" dirty="0">
                <a:solidFill>
                  <a:srgbClr val="FFC000"/>
                </a:solidFill>
              </a:rPr>
              <a:t>:  </a:t>
            </a:r>
            <a:r>
              <a:rPr lang="de-DE" dirty="0" err="1">
                <a:solidFill>
                  <a:srgbClr val="C49500"/>
                </a:solidFill>
              </a:rPr>
              <a:t>Beamsplitter</a:t>
            </a:r>
            <a:r>
              <a:rPr lang="de-DE" dirty="0">
                <a:solidFill>
                  <a:srgbClr val="C49500"/>
                </a:solidFill>
              </a:rPr>
              <a:t> down</a:t>
            </a:r>
            <a:endParaRPr lang="en-US" dirty="0">
              <a:solidFill>
                <a:srgbClr val="C49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1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23528" y="875496"/>
            <a:ext cx="7416824" cy="328102"/>
          </a:xfrm>
        </p:spPr>
        <p:txBody>
          <a:bodyPr/>
          <a:lstStyle/>
          <a:p>
            <a:r>
              <a:rPr lang="en-US" b="0" dirty="0"/>
              <a:t>Meeting the highest requirements for all 3D stereo applications!</a:t>
            </a:r>
            <a:endParaRPr lang="de-DE" b="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5098266" y="3567095"/>
            <a:ext cx="1637153" cy="1211592"/>
            <a:chOff x="7092667" y="1491629"/>
            <a:chExt cx="1637153" cy="1211592"/>
          </a:xfrm>
        </p:grpSpPr>
        <p:sp>
          <p:nvSpPr>
            <p:cNvPr id="37" name="Rechteck 36"/>
            <p:cNvSpPr/>
            <p:nvPr/>
          </p:nvSpPr>
          <p:spPr>
            <a:xfrm>
              <a:off x="7092667" y="2364667"/>
              <a:ext cx="163715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Plug &amp; Play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05378" y="1491629"/>
              <a:ext cx="906425" cy="90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pieren 9"/>
          <p:cNvGrpSpPr/>
          <p:nvPr/>
        </p:nvGrpSpPr>
        <p:grpSpPr>
          <a:xfrm>
            <a:off x="6630113" y="2424417"/>
            <a:ext cx="1925960" cy="1468740"/>
            <a:chOff x="4850051" y="3042191"/>
            <a:chExt cx="1925960" cy="1468740"/>
          </a:xfrm>
        </p:grpSpPr>
        <p:sp>
          <p:nvSpPr>
            <p:cNvPr id="28" name="Rechteck 27"/>
            <p:cNvSpPr/>
            <p:nvPr/>
          </p:nvSpPr>
          <p:spPr>
            <a:xfrm>
              <a:off x="4850051" y="3926156"/>
              <a:ext cx="192596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Native Software Certified</a:t>
              </a:r>
            </a:p>
          </p:txBody>
        </p:sp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00917" y="3042191"/>
              <a:ext cx="906425" cy="90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pieren 8"/>
          <p:cNvGrpSpPr/>
          <p:nvPr/>
        </p:nvGrpSpPr>
        <p:grpSpPr>
          <a:xfrm>
            <a:off x="849336" y="3593338"/>
            <a:ext cx="2496277" cy="1222519"/>
            <a:chOff x="2167414" y="3042191"/>
            <a:chExt cx="2496277" cy="1222519"/>
          </a:xfrm>
        </p:grpSpPr>
        <p:sp>
          <p:nvSpPr>
            <p:cNvPr id="27" name="Rechteck 26"/>
            <p:cNvSpPr/>
            <p:nvPr/>
          </p:nvSpPr>
          <p:spPr>
            <a:xfrm>
              <a:off x="2167414" y="3926156"/>
              <a:ext cx="249627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Wide Viewing Angle</a:t>
              </a:r>
            </a:p>
          </p:txBody>
        </p:sp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62340" y="3042191"/>
              <a:ext cx="906425" cy="90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pieren 7"/>
          <p:cNvGrpSpPr/>
          <p:nvPr/>
        </p:nvGrpSpPr>
        <p:grpSpPr>
          <a:xfrm>
            <a:off x="0" y="2430931"/>
            <a:ext cx="1925960" cy="1222519"/>
            <a:chOff x="318852" y="3042191"/>
            <a:chExt cx="1925960" cy="1222519"/>
          </a:xfrm>
        </p:grpSpPr>
        <p:sp>
          <p:nvSpPr>
            <p:cNvPr id="26" name="Rechteck 25"/>
            <p:cNvSpPr/>
            <p:nvPr/>
          </p:nvSpPr>
          <p:spPr>
            <a:xfrm>
              <a:off x="318852" y="3926156"/>
              <a:ext cx="192596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Compact Assembly</a:t>
              </a:r>
            </a:p>
          </p:txBody>
        </p: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8620" y="3042191"/>
              <a:ext cx="906425" cy="90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pieren 10"/>
          <p:cNvGrpSpPr/>
          <p:nvPr/>
        </p:nvGrpSpPr>
        <p:grpSpPr>
          <a:xfrm>
            <a:off x="3151319" y="3593338"/>
            <a:ext cx="1925960" cy="1200664"/>
            <a:chOff x="6948264" y="3064046"/>
            <a:chExt cx="1925960" cy="1200664"/>
          </a:xfrm>
        </p:grpSpPr>
        <p:sp>
          <p:nvSpPr>
            <p:cNvPr id="25" name="Rechteck 24"/>
            <p:cNvSpPr/>
            <p:nvPr/>
          </p:nvSpPr>
          <p:spPr>
            <a:xfrm>
              <a:off x="6948264" y="3926156"/>
              <a:ext cx="192596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Functional Design</a:t>
              </a:r>
            </a:p>
          </p:txBody>
        </p:sp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68525" y="3064046"/>
              <a:ext cx="906425" cy="90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uppieren 5"/>
          <p:cNvGrpSpPr/>
          <p:nvPr/>
        </p:nvGrpSpPr>
        <p:grpSpPr>
          <a:xfrm>
            <a:off x="4901209" y="1233645"/>
            <a:ext cx="1925960" cy="1211591"/>
            <a:chOff x="4753529" y="1491630"/>
            <a:chExt cx="1925960" cy="1211591"/>
          </a:xfrm>
        </p:grpSpPr>
        <p:sp>
          <p:nvSpPr>
            <p:cNvPr id="24" name="Rechteck 23"/>
            <p:cNvSpPr/>
            <p:nvPr/>
          </p:nvSpPr>
          <p:spPr>
            <a:xfrm>
              <a:off x="4753529" y="2364667"/>
              <a:ext cx="192596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Daylight Suitable</a:t>
              </a:r>
            </a:p>
          </p:txBody>
        </p:sp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73790" y="1491630"/>
              <a:ext cx="906425" cy="90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pieren 2"/>
          <p:cNvGrpSpPr/>
          <p:nvPr/>
        </p:nvGrpSpPr>
        <p:grpSpPr>
          <a:xfrm>
            <a:off x="3515667" y="1221657"/>
            <a:ext cx="1197265" cy="1212252"/>
            <a:chOff x="2833349" y="1491630"/>
            <a:chExt cx="1197265" cy="1212252"/>
          </a:xfrm>
        </p:grpSpPr>
        <p:sp>
          <p:nvSpPr>
            <p:cNvPr id="23" name="Rechteck 22"/>
            <p:cNvSpPr/>
            <p:nvPr/>
          </p:nvSpPr>
          <p:spPr>
            <a:xfrm>
              <a:off x="2833349" y="2365328"/>
              <a:ext cx="119726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Flicker-Free</a:t>
              </a:r>
            </a:p>
          </p:txBody>
        </p: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62340" y="1491630"/>
              <a:ext cx="906425" cy="90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pieren 1"/>
          <p:cNvGrpSpPr/>
          <p:nvPr/>
        </p:nvGrpSpPr>
        <p:grpSpPr>
          <a:xfrm>
            <a:off x="1134494" y="1143714"/>
            <a:ext cx="1925960" cy="1211591"/>
            <a:chOff x="318852" y="1491630"/>
            <a:chExt cx="1925960" cy="1211591"/>
          </a:xfrm>
        </p:grpSpPr>
        <p:sp>
          <p:nvSpPr>
            <p:cNvPr id="4" name="Rechteck 3"/>
            <p:cNvSpPr/>
            <p:nvPr/>
          </p:nvSpPr>
          <p:spPr>
            <a:xfrm>
              <a:off x="318852" y="2364667"/>
              <a:ext cx="192596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Highest Resolution</a:t>
              </a: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8620" y="1491630"/>
              <a:ext cx="906425" cy="90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4" descr="O:\1 Kunden\Schneider Digital\9 Bild-Archiv\Logos\Logos Schneider Digital\Schneider-Digital-3D-PluraView-Logo\Schneider-Digital-3D-PluraView-Logo-RG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91" y="211819"/>
            <a:ext cx="2809634" cy="50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/>
          <p:cNvSpPr/>
          <p:nvPr/>
        </p:nvSpPr>
        <p:spPr>
          <a:xfrm>
            <a:off x="1974973" y="2524943"/>
            <a:ext cx="4299637" cy="977361"/>
          </a:xfrm>
          <a:prstGeom prst="ellipse">
            <a:avLst/>
          </a:prstGeom>
          <a:solidFill>
            <a:srgbClr val="FFD13F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2D Display</a:t>
            </a:r>
            <a:r>
              <a:rPr lang="de-DE" dirty="0">
                <a:solidFill>
                  <a:schemeClr val="tx1"/>
                </a:solidFill>
              </a:rPr>
              <a:t>: </a:t>
            </a:r>
            <a:r>
              <a:rPr lang="de-DE" dirty="0" err="1">
                <a:solidFill>
                  <a:schemeClr val="tx1"/>
                </a:solidFill>
              </a:rPr>
              <a:t>Beamsplitter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up</a:t>
            </a:r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b="1" dirty="0">
                <a:solidFill>
                  <a:schemeClr val="tx1"/>
                </a:solidFill>
              </a:rPr>
              <a:t>3D Stereo</a:t>
            </a:r>
            <a:r>
              <a:rPr lang="de-DE" dirty="0">
                <a:solidFill>
                  <a:schemeClr val="tx1"/>
                </a:solidFill>
              </a:rPr>
              <a:t>: </a:t>
            </a:r>
            <a:r>
              <a:rPr lang="de-DE" dirty="0" err="1">
                <a:solidFill>
                  <a:schemeClr val="tx1"/>
                </a:solidFill>
              </a:rPr>
              <a:t>Beamsplitter</a:t>
            </a:r>
            <a:r>
              <a:rPr lang="de-DE" dirty="0">
                <a:solidFill>
                  <a:schemeClr val="tx1"/>
                </a:solidFill>
              </a:rPr>
              <a:t> down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C9C60A7-6AE4-4E3D-84C9-938628056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7" r="36053"/>
          <a:stretch/>
        </p:blipFill>
        <p:spPr>
          <a:xfrm>
            <a:off x="1907704" y="923062"/>
            <a:ext cx="3958851" cy="3660149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23528" y="339502"/>
            <a:ext cx="6696744" cy="360040"/>
          </a:xfrm>
        </p:spPr>
        <p:txBody>
          <a:bodyPr/>
          <a:lstStyle/>
          <a:p>
            <a:r>
              <a:rPr lang="en-US" sz="1750" dirty="0"/>
              <a:t>Functioning principle for passive, dual screen 3D stereo monitors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C9C60A7-6AE4-4E3D-84C9-938628056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36" t="27500" r="2477" b="30472"/>
          <a:stretch/>
        </p:blipFill>
        <p:spPr>
          <a:xfrm>
            <a:off x="4870631" y="1932481"/>
            <a:ext cx="2437114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51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assembly sizes, three resolutions, four screen diagonals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8"/>
          <a:stretch/>
        </p:blipFill>
        <p:spPr bwMode="auto">
          <a:xfrm>
            <a:off x="-36512" y="720874"/>
            <a:ext cx="6890043" cy="40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0272" y="1347614"/>
            <a:ext cx="1468663" cy="263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B322F6-9F7E-46A6-B2B5-7B17E2746D61}"/>
              </a:ext>
            </a:extLst>
          </p:cNvPr>
          <p:cNvSpPr txBox="1"/>
          <p:nvPr/>
        </p:nvSpPr>
        <p:spPr>
          <a:xfrm>
            <a:off x="8347056" y="1312292"/>
            <a:ext cx="796944" cy="2512676"/>
          </a:xfrm>
          <a:prstGeom prst="rect">
            <a:avLst/>
          </a:prstGeom>
          <a:noFill/>
        </p:spPr>
        <p:txBody>
          <a:bodyPr vert="horz" wrap="square" rtlCol="0" anchor="ctr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00B050"/>
                </a:solidFill>
              </a:rPr>
              <a:t>22” </a:t>
            </a:r>
            <a:r>
              <a:rPr lang="en-US" b="1" dirty="0">
                <a:solidFill>
                  <a:srgbClr val="00B050"/>
                </a:solidFill>
                <a:sym typeface="Wingdings" panose="05000000000000000000" pitchFamily="2" charset="2"/>
              </a:rPr>
              <a:t>&amp;</a:t>
            </a:r>
            <a:r>
              <a:rPr lang="en-US" sz="2400" b="1" dirty="0">
                <a:solidFill>
                  <a:srgbClr val="00B050"/>
                </a:solidFill>
              </a:rPr>
              <a:t> 24”</a:t>
            </a:r>
          </a:p>
          <a:p>
            <a:pPr algn="ctr">
              <a:lnSpc>
                <a:spcPct val="80000"/>
              </a:lnSpc>
            </a:pPr>
            <a:endParaRPr lang="en-US" sz="2800" b="1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rgbClr val="00B050"/>
                </a:solidFill>
              </a:rPr>
              <a:t>27”</a:t>
            </a:r>
            <a:r>
              <a:rPr lang="en-US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</a:p>
          <a:p>
            <a:pPr algn="ctr">
              <a:lnSpc>
                <a:spcPct val="80000"/>
              </a:lnSpc>
            </a:pPr>
            <a:endParaRPr lang="en-US" sz="2400" b="1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algn="ctr">
              <a:lnSpc>
                <a:spcPct val="80000"/>
              </a:lnSpc>
            </a:pPr>
            <a:endParaRPr lang="en-US" sz="2400" b="1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00B050"/>
                </a:solidFill>
              </a:rPr>
              <a:t>28”</a:t>
            </a:r>
          </a:p>
        </p:txBody>
      </p:sp>
    </p:spTree>
    <p:extLst>
      <p:ext uri="{BB962C8B-B14F-4D97-AF65-F5344CB8AC3E}">
        <p14:creationId xmlns:p14="http://schemas.microsoft.com/office/powerpoint/2010/main" val="232364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theme/theme1.xml><?xml version="1.0" encoding="utf-8"?>
<a:theme xmlns:a="http://schemas.openxmlformats.org/drawingml/2006/main" name="1_Larissa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D13F"/>
        </a:solidFill>
        <a:ln w="15875">
          <a:solidFill>
            <a:schemeClr val="bg1">
              <a:lumMod val="7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3_Larissa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1580</Words>
  <Application>Microsoft Office PowerPoint</Application>
  <PresentationFormat>Bildschirmpräsentation (16:9)</PresentationFormat>
  <Paragraphs>262</Paragraphs>
  <Slides>31</Slides>
  <Notes>9</Notes>
  <HiddenSlides>14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31</vt:i4>
      </vt:variant>
    </vt:vector>
  </HeadingPairs>
  <TitlesOfParts>
    <vt:vector size="40" baseType="lpstr">
      <vt:lpstr>Arial</vt:lpstr>
      <vt:lpstr>Calibri</vt:lpstr>
      <vt:lpstr>Google Sans</vt:lpstr>
      <vt:lpstr>Wingdings</vt:lpstr>
      <vt:lpstr>1_Larissa</vt:lpstr>
      <vt:lpstr>Benutzerdefiniertes Design</vt:lpstr>
      <vt:lpstr>2_Benutzerdefiniertes Design</vt:lpstr>
      <vt:lpstr>1_Benutzerdefiniertes Design</vt:lpstr>
      <vt:lpstr>3_Larissa</vt:lpstr>
      <vt:lpstr>PowerPoint-Präsentation</vt:lpstr>
      <vt:lpstr>We are – a full-service GeoIT hardware provider  </vt:lpstr>
      <vt:lpstr>Schneider Digital – 25 years of professional hardware experience  </vt:lpstr>
      <vt:lpstr>10 years of experience with Projection 3D stereo systems</vt:lpstr>
      <vt:lpstr>Digital Photogrammetry – 18 years of passive displays… and counting  </vt:lpstr>
      <vt:lpstr>PowerPoint-Präsentation</vt:lpstr>
      <vt:lpstr>PowerPoint-Präsentation</vt:lpstr>
      <vt:lpstr>Functioning principle for passive, dual screen 3D stereo monitors</vt:lpstr>
      <vt:lpstr>Two assembly sizes, three resolutions, four screen diagonals</vt:lpstr>
      <vt:lpstr>The 3D PluraView Family – Suitable for every requirement  </vt:lpstr>
      <vt:lpstr>Application Areas</vt:lpstr>
      <vt:lpstr>Limitations of alternative 3D Desktop Displays</vt:lpstr>
      <vt:lpstr>Advantages &amp; Benefits</vt:lpstr>
      <vt:lpstr>VR PluraView 4K</vt:lpstr>
      <vt:lpstr>Complete Solutions – 3D Controllers  </vt:lpstr>
      <vt:lpstr>Complete Solutions – 3D Controllers  </vt:lpstr>
      <vt:lpstr>Application Examples &amp; References</vt:lpstr>
      <vt:lpstr>High-end graphic cards</vt:lpstr>
      <vt:lpstr>Schneider-Digital, the full-service solution provider for…</vt:lpstr>
      <vt:lpstr>New! – Immersive 3D-Stereo in 4K for Professional Applications</vt:lpstr>
      <vt:lpstr>80“ 3D-Stereo Touchscreen (UHD, 4K)</vt:lpstr>
      <vt:lpstr>LASER smart VR wall (Gen 2)</vt:lpstr>
      <vt:lpstr>Next Generation of Digital Stereoplotters</vt:lpstr>
      <vt:lpstr>Performance-Workstations  </vt:lpstr>
      <vt:lpstr>Geospatial Data – exponential growth of computing requirements</vt:lpstr>
      <vt:lpstr>SD Stereo Systems – Compatible Software &amp; Partners</vt:lpstr>
      <vt:lpstr>Schneider Digital – Our International Partners</vt:lpstr>
      <vt:lpstr>PowerPoint-Präsentation</vt:lpstr>
      <vt:lpstr>LASER smartVR and smart3D Wall (Gen 3)</vt:lpstr>
      <vt:lpstr>LASER smart3D  -  and smartVR Wall Configurations</vt:lpstr>
      <vt:lpstr>International 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PROXIA Software AG</dc:creator>
  <cp:lastModifiedBy>Schneider Josef J. (Schneider Digital)</cp:lastModifiedBy>
  <cp:revision>362</cp:revision>
  <cp:lastPrinted>2018-05-18T12:53:53Z</cp:lastPrinted>
  <dcterms:created xsi:type="dcterms:W3CDTF">2017-06-27T09:15:01Z</dcterms:created>
  <dcterms:modified xsi:type="dcterms:W3CDTF">2024-02-26T15:51:54Z</dcterms:modified>
</cp:coreProperties>
</file>