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56" r:id="rId2"/>
    <p:sldId id="259" r:id="rId3"/>
    <p:sldId id="286" r:id="rId4"/>
    <p:sldId id="268" r:id="rId5"/>
    <p:sldId id="284" r:id="rId6"/>
    <p:sldId id="266" r:id="rId7"/>
    <p:sldId id="267" r:id="rId8"/>
    <p:sldId id="283" r:id="rId9"/>
    <p:sldId id="285" r:id="rId10"/>
    <p:sldId id="271" r:id="rId11"/>
    <p:sldId id="272" r:id="rId12"/>
    <p:sldId id="287" r:id="rId13"/>
    <p:sldId id="281" r:id="rId14"/>
    <p:sldId id="282" r:id="rId15"/>
  </p:sldIdLst>
  <p:sldSz cx="18288000" cy="10287000"/>
  <p:notesSz cx="6858000" cy="9144000"/>
  <p:embeddedFontLst>
    <p:embeddedFont>
      <p:font typeface="Montserrat" panose="00000500000000000000" pitchFamily="2" charset="0"/>
      <p:regular r:id="rId17"/>
      <p:bold r:id="rId18"/>
      <p:italic r:id="rId19"/>
      <p:boldItalic r:id="rId20"/>
    </p:embeddedFont>
    <p:embeddedFont>
      <p:font typeface="Montserrat Bold" panose="00000800000000000000" charset="0"/>
      <p:regular r:id="rId21"/>
      <p:bold r:id="rId22"/>
    </p:embeddedFont>
    <p:embeddedFont>
      <p:font typeface="Montserrat Light" panose="00000400000000000000" pitchFamily="2" charset="0"/>
      <p:regular r:id="rId23"/>
      <p: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3969" autoAdjust="0"/>
  </p:normalViewPr>
  <p:slideViewPr>
    <p:cSldViewPr>
      <p:cViewPr varScale="1">
        <p:scale>
          <a:sx n="105" d="100"/>
          <a:sy n="105" d="100"/>
        </p:scale>
        <p:origin x="402" y="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24.04.2024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Sub-page</a:t>
            </a:r>
          </a:p>
          <a:p>
            <a:r>
              <a:rPr lang="en-US"/>
              <a:t>16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Example of completed Product information slide. </a:t>
            </a:r>
          </a:p>
          <a:p>
            <a:r>
              <a:rPr lang="en-US"/>
              <a:t>11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054743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The idea of this slide is to bullet point the way working together</a:t>
            </a:r>
          </a:p>
          <a:p>
            <a:r>
              <a:rPr lang="en-US"/>
              <a:t>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NOTES: THE HAND COLOURING CAN CHANGE TO LIGHT GREY OR WHITE OR GRADIENCE OPTION TO STAND OUT.</a:t>
            </a:r>
          </a:p>
          <a:p>
            <a:r>
              <a:rPr lang="en-US" dirty="0"/>
              <a:t>26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2829738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Sub-page</a:t>
            </a:r>
          </a:p>
          <a:p>
            <a:r>
              <a:rPr lang="en-US"/>
              <a:t>12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Example of completed Product information slide. </a:t>
            </a:r>
          </a:p>
          <a:p>
            <a:r>
              <a:rPr lang="en-US"/>
              <a:t>11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5960943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Sub-page</a:t>
            </a:r>
          </a:p>
          <a:p>
            <a:r>
              <a:rPr lang="en-US"/>
              <a:t>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Example of completed Product information slide. </a:t>
            </a:r>
          </a:p>
          <a:p>
            <a:r>
              <a:rPr lang="en-US"/>
              <a:t>11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Sub-page</a:t>
            </a:r>
          </a:p>
          <a:p>
            <a:r>
              <a:rPr lang="en-US"/>
              <a:t>12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40285577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Example of completed Product information slide. </a:t>
            </a:r>
          </a:p>
          <a:p>
            <a:r>
              <a:rPr lang="en-US"/>
              <a:t>11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487100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svg"/><Relationship Id="rId9" Type="http://schemas.openxmlformats.org/officeDocument/2006/relationships/image" Target="../media/image7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g"/><Relationship Id="rId5" Type="http://schemas.openxmlformats.org/officeDocument/2006/relationships/image" Target="../media/image19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19.png"/><Relationship Id="rId4" Type="http://schemas.openxmlformats.org/officeDocument/2006/relationships/image" Target="../media/image2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51.svg"/><Relationship Id="rId3" Type="http://schemas.openxmlformats.org/officeDocument/2006/relationships/image" Target="../media/image45.png"/><Relationship Id="rId7" Type="http://schemas.openxmlformats.org/officeDocument/2006/relationships/image" Target="../media/image46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49.svg"/><Relationship Id="rId5" Type="http://schemas.openxmlformats.org/officeDocument/2006/relationships/image" Target="../media/image4.svg"/><Relationship Id="rId10" Type="http://schemas.openxmlformats.org/officeDocument/2006/relationships/image" Target="../media/image48.png"/><Relationship Id="rId4" Type="http://schemas.openxmlformats.org/officeDocument/2006/relationships/image" Target="../media/image3.png"/><Relationship Id="rId9" Type="http://schemas.openxmlformats.org/officeDocument/2006/relationships/hyperlink" Target="https://akili3d.com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21.jpe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12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sv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19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19.png"/><Relationship Id="rId4" Type="http://schemas.openxmlformats.org/officeDocument/2006/relationships/image" Target="../media/image27.svg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26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19.png"/><Relationship Id="rId4" Type="http://schemas.openxmlformats.org/officeDocument/2006/relationships/image" Target="../media/image2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19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19.png"/><Relationship Id="rId4" Type="http://schemas.openxmlformats.org/officeDocument/2006/relationships/image" Target="../media/image2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4">
            <a:extLst>
              <a:ext uri="{FF2B5EF4-FFF2-40B4-BE49-F238E27FC236}">
                <a16:creationId xmlns:a16="http://schemas.microsoft.com/office/drawing/2014/main" id="{4AB7519C-080E-9782-1EF3-4062EDDF545F}"/>
              </a:ext>
            </a:extLst>
          </p:cNvPr>
          <p:cNvSpPr/>
          <p:nvPr/>
        </p:nvSpPr>
        <p:spPr>
          <a:xfrm rot="5400000">
            <a:off x="3719345" y="-4397009"/>
            <a:ext cx="10560309" cy="19037138"/>
          </a:xfrm>
          <a:custGeom>
            <a:avLst/>
            <a:gdLst/>
            <a:ahLst/>
            <a:cxnLst/>
            <a:rect l="l" t="t" r="r" b="b"/>
            <a:pathLst>
              <a:path w="2781316" h="5013896">
                <a:moveTo>
                  <a:pt x="0" y="0"/>
                </a:moveTo>
                <a:lnTo>
                  <a:pt x="2781316" y="0"/>
                </a:lnTo>
                <a:lnTo>
                  <a:pt x="2781316" y="5013896"/>
                </a:lnTo>
                <a:lnTo>
                  <a:pt x="0" y="5013896"/>
                </a:lnTo>
                <a:close/>
              </a:path>
            </a:pathLst>
          </a:custGeom>
          <a:gradFill flip="none" rotWithShape="1">
            <a:gsLst>
              <a:gs pos="0">
                <a:srgbClr val="01040B">
                  <a:alpha val="100000"/>
                </a:srgbClr>
              </a:gs>
              <a:gs pos="100000">
                <a:srgbClr val="4580C2">
                  <a:alpha val="100000"/>
                </a:srgbClr>
              </a:gs>
            </a:gsLst>
            <a:lin ang="10800000" scaled="0"/>
            <a:tileRect/>
          </a:gradFill>
        </p:spPr>
        <p:txBody>
          <a:bodyPr/>
          <a:lstStyle/>
          <a:p>
            <a:endParaRPr lang="en-ZA"/>
          </a:p>
        </p:txBody>
      </p:sp>
      <p:sp>
        <p:nvSpPr>
          <p:cNvPr id="12" name="TextBox 12"/>
          <p:cNvSpPr txBox="1"/>
          <p:nvPr/>
        </p:nvSpPr>
        <p:spPr>
          <a:xfrm rot="10800000">
            <a:off x="-533399" y="-218521"/>
            <a:ext cx="19050000" cy="10969164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400"/>
              </a:lnSpc>
            </a:pPr>
            <a:endParaRPr/>
          </a:p>
        </p:txBody>
      </p:sp>
      <p:sp>
        <p:nvSpPr>
          <p:cNvPr id="6" name="Freeform 6"/>
          <p:cNvSpPr/>
          <p:nvPr/>
        </p:nvSpPr>
        <p:spPr>
          <a:xfrm>
            <a:off x="1489886" y="-50293"/>
            <a:ext cx="5486403" cy="10287001"/>
          </a:xfrm>
          <a:custGeom>
            <a:avLst/>
            <a:gdLst/>
            <a:ahLst/>
            <a:cxnLst/>
            <a:rect l="l" t="t" r="r" b="b"/>
            <a:pathLst>
              <a:path w="5486403" h="10287001">
                <a:moveTo>
                  <a:pt x="0" y="0"/>
                </a:moveTo>
                <a:lnTo>
                  <a:pt x="5486403" y="0"/>
                </a:lnTo>
                <a:lnTo>
                  <a:pt x="5486403" y="10287001"/>
                </a:lnTo>
                <a:lnTo>
                  <a:pt x="0" y="102870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  <p:sp>
        <p:nvSpPr>
          <p:cNvPr id="7" name="Freeform 7"/>
          <p:cNvSpPr/>
          <p:nvPr/>
        </p:nvSpPr>
        <p:spPr>
          <a:xfrm>
            <a:off x="1837734" y="1999660"/>
            <a:ext cx="515366" cy="6496638"/>
          </a:xfrm>
          <a:custGeom>
            <a:avLst/>
            <a:gdLst/>
            <a:ahLst/>
            <a:cxnLst/>
            <a:rect l="l" t="t" r="r" b="b"/>
            <a:pathLst>
              <a:path w="515366" h="6496638">
                <a:moveTo>
                  <a:pt x="0" y="0"/>
                </a:moveTo>
                <a:lnTo>
                  <a:pt x="515366" y="0"/>
                </a:lnTo>
                <a:lnTo>
                  <a:pt x="515366" y="6496638"/>
                </a:lnTo>
                <a:lnTo>
                  <a:pt x="0" y="64966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  <p:grpSp>
        <p:nvGrpSpPr>
          <p:cNvPr id="8" name="Group 8"/>
          <p:cNvGrpSpPr/>
          <p:nvPr/>
        </p:nvGrpSpPr>
        <p:grpSpPr>
          <a:xfrm>
            <a:off x="12633386" y="6584849"/>
            <a:ext cx="5103842" cy="3481151"/>
            <a:chOff x="0" y="0"/>
            <a:chExt cx="8068565" cy="550328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068564" cy="5503291"/>
            </a:xfrm>
            <a:custGeom>
              <a:avLst/>
              <a:gdLst/>
              <a:ahLst/>
              <a:cxnLst/>
              <a:rect l="l" t="t" r="r" b="b"/>
              <a:pathLst>
                <a:path w="8068564" h="5503291">
                  <a:moveTo>
                    <a:pt x="0" y="0"/>
                  </a:moveTo>
                  <a:lnTo>
                    <a:pt x="8068564" y="0"/>
                  </a:lnTo>
                  <a:lnTo>
                    <a:pt x="8068564" y="5503291"/>
                  </a:lnTo>
                  <a:lnTo>
                    <a:pt x="0" y="55032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1827" b="-1827"/>
              </a:stretch>
            </a:blipFill>
          </p:spPr>
          <p:txBody>
            <a:bodyPr/>
            <a:lstStyle/>
            <a:p>
              <a:endParaRPr lang="en-ZA"/>
            </a:p>
          </p:txBody>
        </p:sp>
      </p:grpSp>
      <p:sp>
        <p:nvSpPr>
          <p:cNvPr id="13" name="Freeform 13"/>
          <p:cNvSpPr/>
          <p:nvPr/>
        </p:nvSpPr>
        <p:spPr>
          <a:xfrm>
            <a:off x="1837734" y="2628284"/>
            <a:ext cx="5030432" cy="5030432"/>
          </a:xfrm>
          <a:custGeom>
            <a:avLst/>
            <a:gdLst/>
            <a:ahLst/>
            <a:cxnLst/>
            <a:rect l="l" t="t" r="r" b="b"/>
            <a:pathLst>
              <a:path w="5030432" h="5030432">
                <a:moveTo>
                  <a:pt x="0" y="0"/>
                </a:moveTo>
                <a:lnTo>
                  <a:pt x="5030431" y="0"/>
                </a:lnTo>
                <a:lnTo>
                  <a:pt x="5030431" y="5030432"/>
                </a:lnTo>
                <a:lnTo>
                  <a:pt x="0" y="50304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  <p:sp>
        <p:nvSpPr>
          <p:cNvPr id="17" name="AutoShape 17"/>
          <p:cNvSpPr/>
          <p:nvPr/>
        </p:nvSpPr>
        <p:spPr>
          <a:xfrm flipV="1">
            <a:off x="8989778" y="2462408"/>
            <a:ext cx="0" cy="3751303"/>
          </a:xfrm>
          <a:prstGeom prst="line">
            <a:avLst/>
          </a:prstGeom>
          <a:ln w="38100" cap="flat">
            <a:solidFill>
              <a:srgbClr val="00B0F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ZA"/>
          </a:p>
        </p:txBody>
      </p:sp>
      <p:sp>
        <p:nvSpPr>
          <p:cNvPr id="2" name="Freeform 16">
            <a:extLst>
              <a:ext uri="{FF2B5EF4-FFF2-40B4-BE49-F238E27FC236}">
                <a16:creationId xmlns:a16="http://schemas.microsoft.com/office/drawing/2014/main" id="{80C0FDD6-D547-DCE6-2653-2155E5CF044B}"/>
              </a:ext>
            </a:extLst>
          </p:cNvPr>
          <p:cNvSpPr/>
          <p:nvPr/>
        </p:nvSpPr>
        <p:spPr>
          <a:xfrm>
            <a:off x="4245395" y="6118546"/>
            <a:ext cx="719913" cy="932606"/>
          </a:xfrm>
          <a:custGeom>
            <a:avLst/>
            <a:gdLst/>
            <a:ahLst/>
            <a:cxnLst/>
            <a:rect l="l" t="t" r="r" b="b"/>
            <a:pathLst>
              <a:path w="1729502" h="1689767">
                <a:moveTo>
                  <a:pt x="0" y="0"/>
                </a:moveTo>
                <a:lnTo>
                  <a:pt x="1729502" y="0"/>
                </a:lnTo>
                <a:lnTo>
                  <a:pt x="1729502" y="1689767"/>
                </a:lnTo>
                <a:lnTo>
                  <a:pt x="0" y="168976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  <p:sp>
        <p:nvSpPr>
          <p:cNvPr id="3" name="TextBox 12">
            <a:extLst>
              <a:ext uri="{FF2B5EF4-FFF2-40B4-BE49-F238E27FC236}">
                <a16:creationId xmlns:a16="http://schemas.microsoft.com/office/drawing/2014/main" id="{4453AD83-0A2A-1CDB-2694-6F71B9418C4F}"/>
              </a:ext>
            </a:extLst>
          </p:cNvPr>
          <p:cNvSpPr txBox="1"/>
          <p:nvPr/>
        </p:nvSpPr>
        <p:spPr>
          <a:xfrm>
            <a:off x="8804967" y="3230065"/>
            <a:ext cx="9483033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800" spc="-46" dirty="0">
                <a:solidFill>
                  <a:schemeClr val="accent1">
                    <a:lumMod val="20000"/>
                    <a:lumOff val="80000"/>
                  </a:schemeClr>
                </a:solidFill>
                <a:latin typeface="Montserrat Light"/>
              </a:rPr>
              <a:t>Innovative Stereoscopic 3D Technologies</a:t>
            </a:r>
          </a:p>
          <a:p>
            <a:pPr algn="ctr"/>
            <a:r>
              <a:rPr lang="en-US" sz="4800" spc="-46" dirty="0">
                <a:solidFill>
                  <a:schemeClr val="accent1">
                    <a:lumMod val="20000"/>
                    <a:lumOff val="80000"/>
                  </a:schemeClr>
                </a:solidFill>
                <a:latin typeface="Montserrat Light"/>
              </a:rPr>
              <a:t>For Southern Africa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3B973E8-E5BF-58D2-4BC6-53CE7A8DF5E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39" y="148390"/>
            <a:ext cx="4207640" cy="1153653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53C53715-9C21-0621-44B7-659380E277A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406" y="3695700"/>
            <a:ext cx="359194" cy="26429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87125" y="1094204"/>
            <a:ext cx="8096694" cy="8098592"/>
            <a:chOff x="0" y="0"/>
            <a:chExt cx="9031816" cy="90339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031859" cy="9033891"/>
            </a:xfrm>
            <a:custGeom>
              <a:avLst/>
              <a:gdLst/>
              <a:ahLst/>
              <a:cxnLst/>
              <a:rect l="l" t="t" r="r" b="b"/>
              <a:pathLst>
                <a:path w="9031859" h="9033891">
                  <a:moveTo>
                    <a:pt x="4515866" y="0"/>
                  </a:moveTo>
                  <a:cubicBezTo>
                    <a:pt x="7010019" y="0"/>
                    <a:pt x="9031859" y="2022348"/>
                    <a:pt x="9031859" y="4517009"/>
                  </a:cubicBezTo>
                  <a:cubicBezTo>
                    <a:pt x="9031859" y="7011670"/>
                    <a:pt x="7010019" y="9033891"/>
                    <a:pt x="4515866" y="9033891"/>
                  </a:cubicBezTo>
                  <a:cubicBezTo>
                    <a:pt x="2021713" y="9033891"/>
                    <a:pt x="0" y="7011670"/>
                    <a:pt x="0" y="4517009"/>
                  </a:cubicBezTo>
                  <a:cubicBezTo>
                    <a:pt x="0" y="2022349"/>
                    <a:pt x="2021840" y="0"/>
                    <a:pt x="451586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C368A">
                    <a:alpha val="100000"/>
                  </a:srgbClr>
                </a:gs>
                <a:gs pos="100000">
                  <a:srgbClr val="4580C2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Z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8387125" y="1094204"/>
            <a:ext cx="8096694" cy="8098592"/>
            <a:chOff x="0" y="0"/>
            <a:chExt cx="9031816" cy="90339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031859" cy="9033891"/>
            </a:xfrm>
            <a:custGeom>
              <a:avLst/>
              <a:gdLst/>
              <a:ahLst/>
              <a:cxnLst/>
              <a:rect l="l" t="t" r="r" b="b"/>
              <a:pathLst>
                <a:path w="9031859" h="9033891">
                  <a:moveTo>
                    <a:pt x="4515866" y="0"/>
                  </a:moveTo>
                  <a:cubicBezTo>
                    <a:pt x="7010019" y="0"/>
                    <a:pt x="9031859" y="2022348"/>
                    <a:pt x="9031859" y="4517009"/>
                  </a:cubicBezTo>
                  <a:cubicBezTo>
                    <a:pt x="9031859" y="7011670"/>
                    <a:pt x="7010019" y="9033891"/>
                    <a:pt x="4515866" y="9033891"/>
                  </a:cubicBezTo>
                  <a:cubicBezTo>
                    <a:pt x="2021713" y="9033891"/>
                    <a:pt x="0" y="7011670"/>
                    <a:pt x="0" y="4517009"/>
                  </a:cubicBezTo>
                  <a:cubicBezTo>
                    <a:pt x="0" y="2022349"/>
                    <a:pt x="2021840" y="0"/>
                    <a:pt x="451586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C368A">
                    <a:alpha val="100000"/>
                  </a:srgbClr>
                </a:gs>
                <a:gs pos="100000">
                  <a:srgbClr val="4580C2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ZA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225042" y="1094204"/>
            <a:ext cx="7427715" cy="7427715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24906" r="-24906"/>
              </a:stretch>
            </a:blipFill>
          </p:spPr>
          <p:txBody>
            <a:bodyPr/>
            <a:lstStyle/>
            <a:p>
              <a:endParaRPr lang="en-ZA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81839" y="2867523"/>
            <a:ext cx="5219700" cy="965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3200">
                <a:solidFill>
                  <a:srgbClr val="FFFFFF"/>
                </a:solidFill>
                <a:latin typeface="Montserrat"/>
              </a:rPr>
              <a:t>Functioning Principle, linear polarization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19115" y="2742784"/>
            <a:ext cx="6924886" cy="41305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4800" spc="57" dirty="0">
                <a:solidFill>
                  <a:srgbClr val="2F5597"/>
                </a:solidFill>
                <a:latin typeface="Montserrat Bold"/>
              </a:rPr>
              <a:t>                               PROFESSIONAL WORKSTATION &amp; SERVER TECHNOLOGY</a:t>
            </a:r>
          </a:p>
        </p:txBody>
      </p:sp>
      <p:pic>
        <p:nvPicPr>
          <p:cNvPr id="9" name="Picture 8" descr="A blue and purple logo&#10;&#10;Description automatically generated">
            <a:extLst>
              <a:ext uri="{FF2B5EF4-FFF2-40B4-BE49-F238E27FC236}">
                <a16:creationId xmlns:a16="http://schemas.microsoft.com/office/drawing/2014/main" id="{6B9BDEC5-BC2B-4644-CA90-ECC8A099D7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8734708"/>
            <a:ext cx="1317629" cy="131762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3034488"/>
            <a:ext cx="5219700" cy="984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00"/>
              </a:lnSpc>
            </a:pPr>
            <a:r>
              <a:rPr lang="en-US" sz="3200" spc="-60">
                <a:solidFill>
                  <a:srgbClr val="FFFFFF"/>
                </a:solidFill>
                <a:latin typeface="Montserrat Light"/>
              </a:rPr>
              <a:t>Typical Photogrammetry / GIS Configuration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3911175"/>
            <a:ext cx="6924886" cy="1661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5400" spc="57">
                <a:solidFill>
                  <a:srgbClr val="2F5597"/>
                </a:solidFill>
                <a:latin typeface="Montserrat Bold"/>
              </a:rPr>
              <a:t>PROFESSIONAL WORKSTATIONS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64795" y="5373143"/>
            <a:ext cx="5531147" cy="2351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2799" spc="-59" dirty="0">
                <a:solidFill>
                  <a:srgbClr val="000000"/>
                </a:solidFill>
                <a:latin typeface="Montserrat Light"/>
              </a:rPr>
              <a:t>Pulsaron, Centuron &amp; Nepturon</a:t>
            </a:r>
          </a:p>
          <a:p>
            <a:pPr algn="ctr"/>
            <a:r>
              <a:rPr lang="en-US" sz="2000" spc="-59" dirty="0">
                <a:solidFill>
                  <a:srgbClr val="000000"/>
                </a:solidFill>
                <a:latin typeface="Montserrat Light"/>
              </a:rPr>
              <a:t>(AMD, Intel &amp; Water-Cooled CPUs)                                    </a:t>
            </a:r>
            <a:r>
              <a:rPr lang="en-US" sz="2799" spc="-59" dirty="0">
                <a:solidFill>
                  <a:srgbClr val="000000"/>
                </a:solidFill>
                <a:latin typeface="Montserrat Light"/>
              </a:rPr>
              <a:t>- Professional Build Quality -</a:t>
            </a:r>
          </a:p>
          <a:p>
            <a:pPr algn="l">
              <a:lnSpc>
                <a:spcPts val="5598"/>
              </a:lnSpc>
            </a:pPr>
            <a:endParaRPr lang="en-US" sz="2799" spc="-59" dirty="0">
              <a:solidFill>
                <a:srgbClr val="000000"/>
              </a:solidFill>
              <a:latin typeface="Montserrat Light"/>
            </a:endParaRPr>
          </a:p>
          <a:p>
            <a:pPr algn="l">
              <a:lnSpc>
                <a:spcPts val="3900"/>
              </a:lnSpc>
            </a:pPr>
            <a:endParaRPr lang="en-US" sz="2799" spc="-59" dirty="0">
              <a:solidFill>
                <a:srgbClr val="000000"/>
              </a:solidFill>
              <a:latin typeface="Montserrat Light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8387125" y="1094204"/>
            <a:ext cx="8096694" cy="8098592"/>
            <a:chOff x="0" y="0"/>
            <a:chExt cx="9031816" cy="903393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031859" cy="9033891"/>
            </a:xfrm>
            <a:custGeom>
              <a:avLst/>
              <a:gdLst/>
              <a:ahLst/>
              <a:cxnLst/>
              <a:rect l="l" t="t" r="r" b="b"/>
              <a:pathLst>
                <a:path w="9031859" h="9033891">
                  <a:moveTo>
                    <a:pt x="4515866" y="0"/>
                  </a:moveTo>
                  <a:cubicBezTo>
                    <a:pt x="7010019" y="0"/>
                    <a:pt x="9031859" y="2022348"/>
                    <a:pt x="9031859" y="4517009"/>
                  </a:cubicBezTo>
                  <a:cubicBezTo>
                    <a:pt x="9031859" y="7011670"/>
                    <a:pt x="7010019" y="9033891"/>
                    <a:pt x="4515866" y="9033891"/>
                  </a:cubicBezTo>
                  <a:cubicBezTo>
                    <a:pt x="2021713" y="9033891"/>
                    <a:pt x="0" y="7011670"/>
                    <a:pt x="0" y="4517009"/>
                  </a:cubicBezTo>
                  <a:cubicBezTo>
                    <a:pt x="0" y="2022349"/>
                    <a:pt x="2021840" y="0"/>
                    <a:pt x="451586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C368A">
                    <a:alpha val="100000"/>
                  </a:srgbClr>
                </a:gs>
                <a:gs pos="100000">
                  <a:srgbClr val="4580C2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ZA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8387125" y="1094204"/>
            <a:ext cx="8096694" cy="8098592"/>
            <a:chOff x="0" y="0"/>
            <a:chExt cx="9031816" cy="903393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031859" cy="9033891"/>
            </a:xfrm>
            <a:custGeom>
              <a:avLst/>
              <a:gdLst/>
              <a:ahLst/>
              <a:cxnLst/>
              <a:rect l="l" t="t" r="r" b="b"/>
              <a:pathLst>
                <a:path w="9031859" h="9033891">
                  <a:moveTo>
                    <a:pt x="4515866" y="0"/>
                  </a:moveTo>
                  <a:cubicBezTo>
                    <a:pt x="7010019" y="0"/>
                    <a:pt x="9031859" y="2022348"/>
                    <a:pt x="9031859" y="4517009"/>
                  </a:cubicBezTo>
                  <a:cubicBezTo>
                    <a:pt x="9031859" y="7011670"/>
                    <a:pt x="7010019" y="9033891"/>
                    <a:pt x="4515866" y="9033891"/>
                  </a:cubicBezTo>
                  <a:cubicBezTo>
                    <a:pt x="2021713" y="9033891"/>
                    <a:pt x="0" y="7011670"/>
                    <a:pt x="0" y="4517009"/>
                  </a:cubicBezTo>
                  <a:cubicBezTo>
                    <a:pt x="0" y="2022349"/>
                    <a:pt x="2021840" y="0"/>
                    <a:pt x="451586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C368A">
                    <a:alpha val="100000"/>
                  </a:srgbClr>
                </a:gs>
                <a:gs pos="100000">
                  <a:srgbClr val="4580C2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ZA"/>
            </a:p>
          </p:txBody>
        </p:sp>
      </p:grpSp>
      <p:sp>
        <p:nvSpPr>
          <p:cNvPr id="12" name="Freeform 12"/>
          <p:cNvSpPr/>
          <p:nvPr/>
        </p:nvSpPr>
        <p:spPr>
          <a:xfrm>
            <a:off x="7944538" y="1094204"/>
            <a:ext cx="7570999" cy="7570999"/>
          </a:xfrm>
          <a:custGeom>
            <a:avLst/>
            <a:gdLst/>
            <a:ahLst/>
            <a:cxnLst/>
            <a:rect l="l" t="t" r="r" b="b"/>
            <a:pathLst>
              <a:path w="7570999" h="7570999">
                <a:moveTo>
                  <a:pt x="0" y="0"/>
                </a:moveTo>
                <a:lnTo>
                  <a:pt x="7570999" y="0"/>
                </a:lnTo>
                <a:lnTo>
                  <a:pt x="7570999" y="7570999"/>
                </a:lnTo>
                <a:lnTo>
                  <a:pt x="0" y="75709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  <p:grpSp>
        <p:nvGrpSpPr>
          <p:cNvPr id="13" name="Group 13"/>
          <p:cNvGrpSpPr/>
          <p:nvPr/>
        </p:nvGrpSpPr>
        <p:grpSpPr>
          <a:xfrm>
            <a:off x="9342147" y="2484658"/>
            <a:ext cx="4824823" cy="5386126"/>
            <a:chOff x="0" y="0"/>
            <a:chExt cx="6433097" cy="718150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433058" cy="7181469"/>
            </a:xfrm>
            <a:custGeom>
              <a:avLst/>
              <a:gdLst/>
              <a:ahLst/>
              <a:cxnLst/>
              <a:rect l="l" t="t" r="r" b="b"/>
              <a:pathLst>
                <a:path w="6433058" h="7181469">
                  <a:moveTo>
                    <a:pt x="0" y="0"/>
                  </a:moveTo>
                  <a:lnTo>
                    <a:pt x="6433058" y="0"/>
                  </a:lnTo>
                  <a:lnTo>
                    <a:pt x="6433058" y="7181469"/>
                  </a:lnTo>
                  <a:lnTo>
                    <a:pt x="0" y="7181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7" b="-7"/>
              </a:stretch>
            </a:blipFill>
          </p:spPr>
          <p:txBody>
            <a:bodyPr/>
            <a:lstStyle/>
            <a:p>
              <a:endParaRPr lang="en-ZA"/>
            </a:p>
          </p:txBody>
        </p:sp>
      </p:grpSp>
      <p:pic>
        <p:nvPicPr>
          <p:cNvPr id="3" name="Picture 2" descr="A blue and purple logo&#10;&#10;Description automatically generated">
            <a:extLst>
              <a:ext uri="{FF2B5EF4-FFF2-40B4-BE49-F238E27FC236}">
                <a16:creationId xmlns:a16="http://schemas.microsoft.com/office/drawing/2014/main" id="{FC58D818-C3AA-21DB-FD39-E5CDB653FB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8734708"/>
            <a:ext cx="1317629" cy="131762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1F123AD-D2F4-F6FD-1376-770C6C141C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9231" y="7213847"/>
            <a:ext cx="2294627" cy="6698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1C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529275" y="8918146"/>
            <a:ext cx="590547" cy="590547"/>
            <a:chOff x="0" y="0"/>
            <a:chExt cx="787396" cy="78739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87400" cy="787400"/>
            </a:xfrm>
            <a:custGeom>
              <a:avLst/>
              <a:gdLst/>
              <a:ahLst/>
              <a:cxnLst/>
              <a:rect l="l" t="t" r="r" b="b"/>
              <a:pathLst>
                <a:path w="787400" h="787400">
                  <a:moveTo>
                    <a:pt x="0" y="167259"/>
                  </a:moveTo>
                  <a:cubicBezTo>
                    <a:pt x="0" y="74930"/>
                    <a:pt x="74930" y="0"/>
                    <a:pt x="167259" y="0"/>
                  </a:cubicBezTo>
                  <a:lnTo>
                    <a:pt x="620141" y="0"/>
                  </a:lnTo>
                  <a:cubicBezTo>
                    <a:pt x="712470" y="0"/>
                    <a:pt x="787400" y="74930"/>
                    <a:pt x="787400" y="167259"/>
                  </a:cubicBezTo>
                  <a:lnTo>
                    <a:pt x="787400" y="620141"/>
                  </a:lnTo>
                  <a:cubicBezTo>
                    <a:pt x="787400" y="712470"/>
                    <a:pt x="712470" y="787400"/>
                    <a:pt x="620141" y="787400"/>
                  </a:cubicBezTo>
                  <a:lnTo>
                    <a:pt x="167259" y="787400"/>
                  </a:lnTo>
                  <a:cubicBezTo>
                    <a:pt x="74930" y="787400"/>
                    <a:pt x="0" y="712470"/>
                    <a:pt x="0" y="620141"/>
                  </a:cubicBezTo>
                  <a:close/>
                </a:path>
              </a:pathLst>
            </a:custGeom>
            <a:solidFill>
              <a:srgbClr val="0097EE"/>
            </a:solidFill>
          </p:spPr>
          <p:txBody>
            <a:bodyPr/>
            <a:lstStyle/>
            <a:p>
              <a:endParaRPr lang="en-ZA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392937" y="7669904"/>
            <a:ext cx="6473774" cy="6273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800" dirty="0">
                <a:solidFill>
                  <a:srgbClr val="FFFFFF"/>
                </a:solidFill>
                <a:latin typeface="Montserrat" panose="00000500000000000000" pitchFamily="2" charset="0"/>
              </a:rPr>
              <a:t>Three platforms – countless performance possibilities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875157" y="1015436"/>
            <a:ext cx="8391725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3600" b="1" dirty="0">
                <a:solidFill>
                  <a:srgbClr val="FFFFFF"/>
                </a:solidFill>
                <a:latin typeface="Montserrat" panose="00000500000000000000" pitchFamily="2" charset="0"/>
              </a:rPr>
              <a:t>Inhouse Manufacturing Flexibility, Application-Specific Systems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875157" y="655018"/>
            <a:ext cx="1546169" cy="207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79"/>
              </a:lnSpc>
            </a:pPr>
            <a:r>
              <a:rPr lang="en-US" sz="1399" spc="199">
                <a:solidFill>
                  <a:srgbClr val="FFFFFF"/>
                </a:solidFill>
                <a:latin typeface="Montserrat" panose="00000500000000000000" pitchFamily="2" charset="0"/>
              </a:rPr>
              <a:t>BENEFITS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620519" y="7548076"/>
            <a:ext cx="3327641" cy="243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20"/>
              </a:lnSpc>
            </a:pPr>
            <a:r>
              <a:rPr lang="en-US" sz="1600" dirty="0">
                <a:solidFill>
                  <a:srgbClr val="FFFFFF"/>
                </a:solidFill>
                <a:latin typeface="Montserrat" panose="00000500000000000000" pitchFamily="2" charset="0"/>
              </a:rPr>
              <a:t>Performance Upgrades 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7783717" y="6572472"/>
            <a:ext cx="590547" cy="590547"/>
            <a:chOff x="0" y="0"/>
            <a:chExt cx="787396" cy="78739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87400" cy="787400"/>
            </a:xfrm>
            <a:custGeom>
              <a:avLst/>
              <a:gdLst/>
              <a:ahLst/>
              <a:cxnLst/>
              <a:rect l="l" t="t" r="r" b="b"/>
              <a:pathLst>
                <a:path w="787400" h="787400">
                  <a:moveTo>
                    <a:pt x="0" y="167259"/>
                  </a:moveTo>
                  <a:cubicBezTo>
                    <a:pt x="0" y="74930"/>
                    <a:pt x="74930" y="0"/>
                    <a:pt x="167259" y="0"/>
                  </a:cubicBezTo>
                  <a:lnTo>
                    <a:pt x="620141" y="0"/>
                  </a:lnTo>
                  <a:cubicBezTo>
                    <a:pt x="712470" y="0"/>
                    <a:pt x="787400" y="74930"/>
                    <a:pt x="787400" y="167259"/>
                  </a:cubicBezTo>
                  <a:lnTo>
                    <a:pt x="787400" y="620141"/>
                  </a:lnTo>
                  <a:cubicBezTo>
                    <a:pt x="787400" y="712470"/>
                    <a:pt x="712470" y="787400"/>
                    <a:pt x="620141" y="787400"/>
                  </a:cubicBezTo>
                  <a:lnTo>
                    <a:pt x="167259" y="787400"/>
                  </a:lnTo>
                  <a:cubicBezTo>
                    <a:pt x="74930" y="787400"/>
                    <a:pt x="0" y="712470"/>
                    <a:pt x="0" y="620141"/>
                  </a:cubicBezTo>
                  <a:close/>
                </a:path>
              </a:pathLst>
            </a:custGeom>
            <a:solidFill>
              <a:srgbClr val="0097EE"/>
            </a:solidFill>
          </p:spPr>
          <p:txBody>
            <a:bodyPr/>
            <a:lstStyle/>
            <a:p>
              <a:endParaRPr lang="en-ZA"/>
            </a:p>
          </p:txBody>
        </p:sp>
      </p:grpSp>
      <p:sp>
        <p:nvSpPr>
          <p:cNvPr id="14" name="Freeform 14" descr="Checkmark with solid fill"/>
          <p:cNvSpPr/>
          <p:nvPr/>
        </p:nvSpPr>
        <p:spPr>
          <a:xfrm>
            <a:off x="7955726" y="6775974"/>
            <a:ext cx="251898" cy="183542"/>
          </a:xfrm>
          <a:custGeom>
            <a:avLst/>
            <a:gdLst/>
            <a:ahLst/>
            <a:cxnLst/>
            <a:rect l="l" t="t" r="r" b="b"/>
            <a:pathLst>
              <a:path w="251898" h="183542">
                <a:moveTo>
                  <a:pt x="0" y="0"/>
                </a:moveTo>
                <a:lnTo>
                  <a:pt x="251898" y="0"/>
                </a:lnTo>
                <a:lnTo>
                  <a:pt x="251898" y="183543"/>
                </a:lnTo>
                <a:lnTo>
                  <a:pt x="0" y="1835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  <p:sp>
        <p:nvSpPr>
          <p:cNvPr id="15" name="TextBox 15"/>
          <p:cNvSpPr txBox="1"/>
          <p:nvPr/>
        </p:nvSpPr>
        <p:spPr>
          <a:xfrm>
            <a:off x="8648241" y="6693101"/>
            <a:ext cx="3190482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920"/>
              </a:lnSpc>
            </a:pPr>
            <a:r>
              <a:rPr lang="en-US" sz="1600" dirty="0">
                <a:solidFill>
                  <a:srgbClr val="FFFFFF"/>
                </a:solidFill>
                <a:latin typeface="Montserrat" panose="00000500000000000000" pitchFamily="2" charset="0"/>
              </a:rPr>
              <a:t>System tailored to your specific requirements 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7786402" y="7344574"/>
            <a:ext cx="590547" cy="590547"/>
            <a:chOff x="0" y="0"/>
            <a:chExt cx="787396" cy="78739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787400" cy="787400"/>
            </a:xfrm>
            <a:custGeom>
              <a:avLst/>
              <a:gdLst/>
              <a:ahLst/>
              <a:cxnLst/>
              <a:rect l="l" t="t" r="r" b="b"/>
              <a:pathLst>
                <a:path w="787400" h="787400">
                  <a:moveTo>
                    <a:pt x="0" y="167259"/>
                  </a:moveTo>
                  <a:cubicBezTo>
                    <a:pt x="0" y="74930"/>
                    <a:pt x="74930" y="0"/>
                    <a:pt x="167259" y="0"/>
                  </a:cubicBezTo>
                  <a:lnTo>
                    <a:pt x="620141" y="0"/>
                  </a:lnTo>
                  <a:cubicBezTo>
                    <a:pt x="712470" y="0"/>
                    <a:pt x="787400" y="74930"/>
                    <a:pt x="787400" y="167259"/>
                  </a:cubicBezTo>
                  <a:lnTo>
                    <a:pt x="787400" y="620141"/>
                  </a:lnTo>
                  <a:cubicBezTo>
                    <a:pt x="787400" y="712470"/>
                    <a:pt x="712470" y="787400"/>
                    <a:pt x="620141" y="787400"/>
                  </a:cubicBezTo>
                  <a:lnTo>
                    <a:pt x="167259" y="787400"/>
                  </a:lnTo>
                  <a:cubicBezTo>
                    <a:pt x="74930" y="787400"/>
                    <a:pt x="0" y="712470"/>
                    <a:pt x="0" y="620141"/>
                  </a:cubicBezTo>
                  <a:close/>
                </a:path>
              </a:pathLst>
            </a:custGeom>
            <a:solidFill>
              <a:srgbClr val="0097EE"/>
            </a:solidFill>
          </p:spPr>
          <p:txBody>
            <a:bodyPr/>
            <a:lstStyle/>
            <a:p>
              <a:endParaRPr lang="en-ZA"/>
            </a:p>
          </p:txBody>
        </p:sp>
      </p:grpSp>
      <p:sp>
        <p:nvSpPr>
          <p:cNvPr id="18" name="Freeform 18" descr="Checkmark with solid fill"/>
          <p:cNvSpPr/>
          <p:nvPr/>
        </p:nvSpPr>
        <p:spPr>
          <a:xfrm>
            <a:off x="7955726" y="7548076"/>
            <a:ext cx="251898" cy="183542"/>
          </a:xfrm>
          <a:custGeom>
            <a:avLst/>
            <a:gdLst/>
            <a:ahLst/>
            <a:cxnLst/>
            <a:rect l="l" t="t" r="r" b="b"/>
            <a:pathLst>
              <a:path w="251898" h="183542">
                <a:moveTo>
                  <a:pt x="0" y="0"/>
                </a:moveTo>
                <a:lnTo>
                  <a:pt x="251898" y="0"/>
                </a:lnTo>
                <a:lnTo>
                  <a:pt x="251898" y="183542"/>
                </a:lnTo>
                <a:lnTo>
                  <a:pt x="0" y="1835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  <p:sp>
        <p:nvSpPr>
          <p:cNvPr id="19" name="TextBox 19"/>
          <p:cNvSpPr txBox="1"/>
          <p:nvPr/>
        </p:nvSpPr>
        <p:spPr>
          <a:xfrm>
            <a:off x="8620519" y="8238564"/>
            <a:ext cx="2903490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20"/>
              </a:lnSpc>
            </a:pPr>
            <a:r>
              <a:rPr lang="en-US" sz="1600" dirty="0">
                <a:solidFill>
                  <a:srgbClr val="FFFFFF"/>
                </a:solidFill>
                <a:latin typeface="Montserrat" panose="00000500000000000000" pitchFamily="2" charset="0"/>
              </a:rPr>
              <a:t>Low noise with optimum ventilation, air-filters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7786402" y="8116676"/>
            <a:ext cx="590547" cy="590547"/>
            <a:chOff x="0" y="0"/>
            <a:chExt cx="787396" cy="787396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787400" cy="787400"/>
            </a:xfrm>
            <a:custGeom>
              <a:avLst/>
              <a:gdLst/>
              <a:ahLst/>
              <a:cxnLst/>
              <a:rect l="l" t="t" r="r" b="b"/>
              <a:pathLst>
                <a:path w="787400" h="787400">
                  <a:moveTo>
                    <a:pt x="0" y="167259"/>
                  </a:moveTo>
                  <a:cubicBezTo>
                    <a:pt x="0" y="74930"/>
                    <a:pt x="74930" y="0"/>
                    <a:pt x="167259" y="0"/>
                  </a:cubicBezTo>
                  <a:lnTo>
                    <a:pt x="620141" y="0"/>
                  </a:lnTo>
                  <a:cubicBezTo>
                    <a:pt x="712470" y="0"/>
                    <a:pt x="787400" y="74930"/>
                    <a:pt x="787400" y="167259"/>
                  </a:cubicBezTo>
                  <a:lnTo>
                    <a:pt x="787400" y="620141"/>
                  </a:lnTo>
                  <a:cubicBezTo>
                    <a:pt x="787400" y="712470"/>
                    <a:pt x="712470" y="787400"/>
                    <a:pt x="620141" y="787400"/>
                  </a:cubicBezTo>
                  <a:lnTo>
                    <a:pt x="167259" y="787400"/>
                  </a:lnTo>
                  <a:cubicBezTo>
                    <a:pt x="74930" y="787400"/>
                    <a:pt x="0" y="712470"/>
                    <a:pt x="0" y="620141"/>
                  </a:cubicBezTo>
                  <a:close/>
                </a:path>
              </a:pathLst>
            </a:custGeom>
            <a:solidFill>
              <a:srgbClr val="0097EE"/>
            </a:solidFill>
          </p:spPr>
          <p:txBody>
            <a:bodyPr/>
            <a:lstStyle/>
            <a:p>
              <a:endParaRPr lang="en-ZA"/>
            </a:p>
          </p:txBody>
        </p:sp>
      </p:grpSp>
      <p:sp>
        <p:nvSpPr>
          <p:cNvPr id="22" name="Freeform 22" descr="Checkmark with solid fill"/>
          <p:cNvSpPr/>
          <p:nvPr/>
        </p:nvSpPr>
        <p:spPr>
          <a:xfrm>
            <a:off x="7955726" y="8320178"/>
            <a:ext cx="251898" cy="183542"/>
          </a:xfrm>
          <a:custGeom>
            <a:avLst/>
            <a:gdLst/>
            <a:ahLst/>
            <a:cxnLst/>
            <a:rect l="l" t="t" r="r" b="b"/>
            <a:pathLst>
              <a:path w="251898" h="183542">
                <a:moveTo>
                  <a:pt x="0" y="0"/>
                </a:moveTo>
                <a:lnTo>
                  <a:pt x="251898" y="0"/>
                </a:lnTo>
                <a:lnTo>
                  <a:pt x="251898" y="183542"/>
                </a:lnTo>
                <a:lnTo>
                  <a:pt x="0" y="1835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  <p:sp>
        <p:nvSpPr>
          <p:cNvPr id="23" name="TextBox 23"/>
          <p:cNvSpPr txBox="1"/>
          <p:nvPr/>
        </p:nvSpPr>
        <p:spPr>
          <a:xfrm>
            <a:off x="13363392" y="8985250"/>
            <a:ext cx="3815283" cy="730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920"/>
              </a:lnSpc>
            </a:pPr>
            <a:r>
              <a:rPr lang="en-US" sz="1600" dirty="0">
                <a:solidFill>
                  <a:srgbClr val="FFFFFF"/>
                </a:solidFill>
                <a:latin typeface="Montserrat" panose="00000500000000000000" pitchFamily="2" charset="0"/>
              </a:rPr>
              <a:t>Latest Intel Xeon, Intel Core, AMD EPYC, AMD Ryzen Threadripper &amp; AMD Ryzen 7000-series processors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12529275" y="6571213"/>
            <a:ext cx="590547" cy="590547"/>
            <a:chOff x="0" y="0"/>
            <a:chExt cx="787396" cy="787396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787400" cy="787400"/>
            </a:xfrm>
            <a:custGeom>
              <a:avLst/>
              <a:gdLst/>
              <a:ahLst/>
              <a:cxnLst/>
              <a:rect l="l" t="t" r="r" b="b"/>
              <a:pathLst>
                <a:path w="787400" h="787400">
                  <a:moveTo>
                    <a:pt x="0" y="167259"/>
                  </a:moveTo>
                  <a:cubicBezTo>
                    <a:pt x="0" y="74930"/>
                    <a:pt x="74930" y="0"/>
                    <a:pt x="167259" y="0"/>
                  </a:cubicBezTo>
                  <a:lnTo>
                    <a:pt x="620141" y="0"/>
                  </a:lnTo>
                  <a:cubicBezTo>
                    <a:pt x="712470" y="0"/>
                    <a:pt x="787400" y="74930"/>
                    <a:pt x="787400" y="167259"/>
                  </a:cubicBezTo>
                  <a:lnTo>
                    <a:pt x="787400" y="620141"/>
                  </a:lnTo>
                  <a:cubicBezTo>
                    <a:pt x="787400" y="712470"/>
                    <a:pt x="712470" y="787400"/>
                    <a:pt x="620141" y="787400"/>
                  </a:cubicBezTo>
                  <a:lnTo>
                    <a:pt x="167259" y="787400"/>
                  </a:lnTo>
                  <a:cubicBezTo>
                    <a:pt x="74930" y="787400"/>
                    <a:pt x="0" y="712470"/>
                    <a:pt x="0" y="620141"/>
                  </a:cubicBezTo>
                  <a:close/>
                </a:path>
              </a:pathLst>
            </a:custGeom>
            <a:solidFill>
              <a:srgbClr val="0097EE"/>
            </a:solidFill>
          </p:spPr>
          <p:txBody>
            <a:bodyPr/>
            <a:lstStyle/>
            <a:p>
              <a:endParaRPr lang="en-ZA"/>
            </a:p>
          </p:txBody>
        </p:sp>
      </p:grpSp>
      <p:sp>
        <p:nvSpPr>
          <p:cNvPr id="26" name="Freeform 26" descr="Checkmark with solid fill"/>
          <p:cNvSpPr/>
          <p:nvPr/>
        </p:nvSpPr>
        <p:spPr>
          <a:xfrm>
            <a:off x="12698600" y="6774715"/>
            <a:ext cx="251898" cy="183542"/>
          </a:xfrm>
          <a:custGeom>
            <a:avLst/>
            <a:gdLst/>
            <a:ahLst/>
            <a:cxnLst/>
            <a:rect l="l" t="t" r="r" b="b"/>
            <a:pathLst>
              <a:path w="251898" h="183542">
                <a:moveTo>
                  <a:pt x="0" y="0"/>
                </a:moveTo>
                <a:lnTo>
                  <a:pt x="251897" y="0"/>
                </a:lnTo>
                <a:lnTo>
                  <a:pt x="251897" y="183543"/>
                </a:lnTo>
                <a:lnTo>
                  <a:pt x="0" y="1835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  <p:sp>
        <p:nvSpPr>
          <p:cNvPr id="27" name="TextBox 27"/>
          <p:cNvSpPr txBox="1"/>
          <p:nvPr/>
        </p:nvSpPr>
        <p:spPr>
          <a:xfrm>
            <a:off x="13363392" y="7466462"/>
            <a:ext cx="2903490" cy="243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20"/>
              </a:lnSpc>
            </a:pPr>
            <a:r>
              <a:rPr lang="en-US" sz="1600" dirty="0">
                <a:solidFill>
                  <a:srgbClr val="FFFFFF"/>
                </a:solidFill>
                <a:latin typeface="Montserrat" panose="00000500000000000000" pitchFamily="2" charset="0"/>
              </a:rPr>
              <a:t>Server and Cluster solution</a:t>
            </a:r>
          </a:p>
        </p:txBody>
      </p:sp>
      <p:grpSp>
        <p:nvGrpSpPr>
          <p:cNvPr id="28" name="Group 28"/>
          <p:cNvGrpSpPr/>
          <p:nvPr/>
        </p:nvGrpSpPr>
        <p:grpSpPr>
          <a:xfrm>
            <a:off x="12529275" y="7344574"/>
            <a:ext cx="590547" cy="590547"/>
            <a:chOff x="0" y="0"/>
            <a:chExt cx="787396" cy="787396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787400" cy="787400"/>
            </a:xfrm>
            <a:custGeom>
              <a:avLst/>
              <a:gdLst/>
              <a:ahLst/>
              <a:cxnLst/>
              <a:rect l="l" t="t" r="r" b="b"/>
              <a:pathLst>
                <a:path w="787400" h="787400">
                  <a:moveTo>
                    <a:pt x="0" y="167259"/>
                  </a:moveTo>
                  <a:cubicBezTo>
                    <a:pt x="0" y="74930"/>
                    <a:pt x="74930" y="0"/>
                    <a:pt x="167259" y="0"/>
                  </a:cubicBezTo>
                  <a:lnTo>
                    <a:pt x="620141" y="0"/>
                  </a:lnTo>
                  <a:cubicBezTo>
                    <a:pt x="712470" y="0"/>
                    <a:pt x="787400" y="74930"/>
                    <a:pt x="787400" y="167259"/>
                  </a:cubicBezTo>
                  <a:lnTo>
                    <a:pt x="787400" y="620141"/>
                  </a:lnTo>
                  <a:cubicBezTo>
                    <a:pt x="787400" y="712470"/>
                    <a:pt x="712470" y="787400"/>
                    <a:pt x="620141" y="787400"/>
                  </a:cubicBezTo>
                  <a:lnTo>
                    <a:pt x="167259" y="787400"/>
                  </a:lnTo>
                  <a:cubicBezTo>
                    <a:pt x="74930" y="787400"/>
                    <a:pt x="0" y="712470"/>
                    <a:pt x="0" y="620141"/>
                  </a:cubicBezTo>
                  <a:close/>
                </a:path>
              </a:pathLst>
            </a:custGeom>
            <a:solidFill>
              <a:srgbClr val="0097EE"/>
            </a:solidFill>
          </p:spPr>
          <p:txBody>
            <a:bodyPr/>
            <a:lstStyle/>
            <a:p>
              <a:endParaRPr lang="en-ZA"/>
            </a:p>
          </p:txBody>
        </p:sp>
      </p:grpSp>
      <p:sp>
        <p:nvSpPr>
          <p:cNvPr id="30" name="Freeform 30" descr="Checkmark with solid fill"/>
          <p:cNvSpPr/>
          <p:nvPr/>
        </p:nvSpPr>
        <p:spPr>
          <a:xfrm>
            <a:off x="12698600" y="7548076"/>
            <a:ext cx="251898" cy="183542"/>
          </a:xfrm>
          <a:custGeom>
            <a:avLst/>
            <a:gdLst/>
            <a:ahLst/>
            <a:cxnLst/>
            <a:rect l="l" t="t" r="r" b="b"/>
            <a:pathLst>
              <a:path w="251898" h="183542">
                <a:moveTo>
                  <a:pt x="0" y="0"/>
                </a:moveTo>
                <a:lnTo>
                  <a:pt x="251897" y="0"/>
                </a:lnTo>
                <a:lnTo>
                  <a:pt x="251897" y="183542"/>
                </a:lnTo>
                <a:lnTo>
                  <a:pt x="0" y="1835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  <p:sp>
        <p:nvSpPr>
          <p:cNvPr id="31" name="TextBox 31"/>
          <p:cNvSpPr txBox="1"/>
          <p:nvPr/>
        </p:nvSpPr>
        <p:spPr>
          <a:xfrm>
            <a:off x="13363392" y="8238564"/>
            <a:ext cx="2903490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20"/>
              </a:lnSpc>
            </a:pPr>
            <a:r>
              <a:rPr lang="en-US" sz="1600" dirty="0">
                <a:solidFill>
                  <a:srgbClr val="FFFFFF"/>
                </a:solidFill>
                <a:latin typeface="Montserrat" panose="00000500000000000000" pitchFamily="2" charset="0"/>
              </a:rPr>
              <a:t>Long-term plug &amp; play upgrade capability</a:t>
            </a:r>
          </a:p>
        </p:txBody>
      </p:sp>
      <p:grpSp>
        <p:nvGrpSpPr>
          <p:cNvPr id="32" name="Group 32"/>
          <p:cNvGrpSpPr/>
          <p:nvPr/>
        </p:nvGrpSpPr>
        <p:grpSpPr>
          <a:xfrm>
            <a:off x="12529275" y="8116676"/>
            <a:ext cx="590547" cy="590547"/>
            <a:chOff x="0" y="0"/>
            <a:chExt cx="787396" cy="787396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787400" cy="787400"/>
            </a:xfrm>
            <a:custGeom>
              <a:avLst/>
              <a:gdLst/>
              <a:ahLst/>
              <a:cxnLst/>
              <a:rect l="l" t="t" r="r" b="b"/>
              <a:pathLst>
                <a:path w="787400" h="787400">
                  <a:moveTo>
                    <a:pt x="0" y="167259"/>
                  </a:moveTo>
                  <a:cubicBezTo>
                    <a:pt x="0" y="74930"/>
                    <a:pt x="74930" y="0"/>
                    <a:pt x="167259" y="0"/>
                  </a:cubicBezTo>
                  <a:lnTo>
                    <a:pt x="620141" y="0"/>
                  </a:lnTo>
                  <a:cubicBezTo>
                    <a:pt x="712470" y="0"/>
                    <a:pt x="787400" y="74930"/>
                    <a:pt x="787400" y="167259"/>
                  </a:cubicBezTo>
                  <a:lnTo>
                    <a:pt x="787400" y="620141"/>
                  </a:lnTo>
                  <a:cubicBezTo>
                    <a:pt x="787400" y="712470"/>
                    <a:pt x="712470" y="787400"/>
                    <a:pt x="620141" y="787400"/>
                  </a:cubicBezTo>
                  <a:lnTo>
                    <a:pt x="167259" y="787400"/>
                  </a:lnTo>
                  <a:cubicBezTo>
                    <a:pt x="74930" y="787400"/>
                    <a:pt x="0" y="712470"/>
                    <a:pt x="0" y="620141"/>
                  </a:cubicBezTo>
                  <a:close/>
                </a:path>
              </a:pathLst>
            </a:custGeom>
            <a:solidFill>
              <a:srgbClr val="0097EE"/>
            </a:solidFill>
          </p:spPr>
          <p:txBody>
            <a:bodyPr/>
            <a:lstStyle/>
            <a:p>
              <a:endParaRPr lang="en-ZA"/>
            </a:p>
          </p:txBody>
        </p:sp>
      </p:grpSp>
      <p:sp>
        <p:nvSpPr>
          <p:cNvPr id="34" name="Freeform 34" descr="Checkmark with solid fill"/>
          <p:cNvSpPr/>
          <p:nvPr/>
        </p:nvSpPr>
        <p:spPr>
          <a:xfrm>
            <a:off x="12698600" y="8320178"/>
            <a:ext cx="251898" cy="183542"/>
          </a:xfrm>
          <a:custGeom>
            <a:avLst/>
            <a:gdLst/>
            <a:ahLst/>
            <a:cxnLst/>
            <a:rect l="l" t="t" r="r" b="b"/>
            <a:pathLst>
              <a:path w="251898" h="183542">
                <a:moveTo>
                  <a:pt x="0" y="0"/>
                </a:moveTo>
                <a:lnTo>
                  <a:pt x="251897" y="0"/>
                </a:lnTo>
                <a:lnTo>
                  <a:pt x="251897" y="183542"/>
                </a:lnTo>
                <a:lnTo>
                  <a:pt x="0" y="1835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  <p:sp>
        <p:nvSpPr>
          <p:cNvPr id="35" name="TextBox 35"/>
          <p:cNvSpPr txBox="1"/>
          <p:nvPr/>
        </p:nvSpPr>
        <p:spPr>
          <a:xfrm>
            <a:off x="8620518" y="9055521"/>
            <a:ext cx="3495281" cy="730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920"/>
              </a:lnSpc>
            </a:pPr>
            <a:r>
              <a:rPr lang="en-US" sz="1600" dirty="0">
                <a:solidFill>
                  <a:srgbClr val="FFFFFF"/>
                </a:solidFill>
                <a:latin typeface="Montserrat" panose="00000500000000000000" pitchFamily="2" charset="0"/>
              </a:rPr>
              <a:t>Up to 8 high-end graphics cards for CUDA or OpenCL applications in one workstation</a:t>
            </a:r>
          </a:p>
        </p:txBody>
      </p:sp>
      <p:grpSp>
        <p:nvGrpSpPr>
          <p:cNvPr id="36" name="Group 36"/>
          <p:cNvGrpSpPr/>
          <p:nvPr/>
        </p:nvGrpSpPr>
        <p:grpSpPr>
          <a:xfrm>
            <a:off x="7786402" y="8933633"/>
            <a:ext cx="590547" cy="590547"/>
            <a:chOff x="0" y="0"/>
            <a:chExt cx="787396" cy="787396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787400" cy="787400"/>
            </a:xfrm>
            <a:custGeom>
              <a:avLst/>
              <a:gdLst/>
              <a:ahLst/>
              <a:cxnLst/>
              <a:rect l="l" t="t" r="r" b="b"/>
              <a:pathLst>
                <a:path w="787400" h="787400">
                  <a:moveTo>
                    <a:pt x="0" y="167259"/>
                  </a:moveTo>
                  <a:cubicBezTo>
                    <a:pt x="0" y="74930"/>
                    <a:pt x="74930" y="0"/>
                    <a:pt x="167259" y="0"/>
                  </a:cubicBezTo>
                  <a:lnTo>
                    <a:pt x="620141" y="0"/>
                  </a:lnTo>
                  <a:cubicBezTo>
                    <a:pt x="712470" y="0"/>
                    <a:pt x="787400" y="74930"/>
                    <a:pt x="787400" y="167259"/>
                  </a:cubicBezTo>
                  <a:lnTo>
                    <a:pt x="787400" y="620141"/>
                  </a:lnTo>
                  <a:cubicBezTo>
                    <a:pt x="787400" y="712470"/>
                    <a:pt x="712470" y="787400"/>
                    <a:pt x="620141" y="787400"/>
                  </a:cubicBezTo>
                  <a:lnTo>
                    <a:pt x="167259" y="787400"/>
                  </a:lnTo>
                  <a:cubicBezTo>
                    <a:pt x="74930" y="787400"/>
                    <a:pt x="0" y="712470"/>
                    <a:pt x="0" y="620141"/>
                  </a:cubicBezTo>
                  <a:close/>
                </a:path>
              </a:pathLst>
            </a:custGeom>
            <a:solidFill>
              <a:srgbClr val="0097EE"/>
            </a:solidFill>
          </p:spPr>
          <p:txBody>
            <a:bodyPr/>
            <a:lstStyle/>
            <a:p>
              <a:endParaRPr lang="en-ZA"/>
            </a:p>
          </p:txBody>
        </p:sp>
      </p:grpSp>
      <p:sp>
        <p:nvSpPr>
          <p:cNvPr id="38" name="TextBox 38"/>
          <p:cNvSpPr txBox="1"/>
          <p:nvPr/>
        </p:nvSpPr>
        <p:spPr>
          <a:xfrm>
            <a:off x="13363392" y="6693100"/>
            <a:ext cx="2903490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20"/>
              </a:lnSpc>
            </a:pPr>
            <a:r>
              <a:rPr lang="en-US" sz="1600" dirty="0">
                <a:solidFill>
                  <a:srgbClr val="FFFFFF"/>
                </a:solidFill>
                <a:latin typeface="Montserrat" panose="00000500000000000000" pitchFamily="2" charset="0"/>
              </a:rPr>
              <a:t>Optimally matched, high-quality components</a:t>
            </a:r>
          </a:p>
        </p:txBody>
      </p:sp>
      <p:sp>
        <p:nvSpPr>
          <p:cNvPr id="39" name="Freeform 39" descr="Checkmark with solid fill"/>
          <p:cNvSpPr/>
          <p:nvPr/>
        </p:nvSpPr>
        <p:spPr>
          <a:xfrm>
            <a:off x="12698600" y="9137136"/>
            <a:ext cx="251898" cy="183542"/>
          </a:xfrm>
          <a:custGeom>
            <a:avLst/>
            <a:gdLst/>
            <a:ahLst/>
            <a:cxnLst/>
            <a:rect l="l" t="t" r="r" b="b"/>
            <a:pathLst>
              <a:path w="251898" h="183542">
                <a:moveTo>
                  <a:pt x="0" y="0"/>
                </a:moveTo>
                <a:lnTo>
                  <a:pt x="251897" y="0"/>
                </a:lnTo>
                <a:lnTo>
                  <a:pt x="251897" y="183542"/>
                </a:lnTo>
                <a:lnTo>
                  <a:pt x="0" y="1835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  <p:sp>
        <p:nvSpPr>
          <p:cNvPr id="40" name="Freeform 40" descr="Checkmark with solid fill"/>
          <p:cNvSpPr/>
          <p:nvPr/>
        </p:nvSpPr>
        <p:spPr>
          <a:xfrm>
            <a:off x="7960738" y="9111678"/>
            <a:ext cx="251898" cy="183542"/>
          </a:xfrm>
          <a:custGeom>
            <a:avLst/>
            <a:gdLst/>
            <a:ahLst/>
            <a:cxnLst/>
            <a:rect l="l" t="t" r="r" b="b"/>
            <a:pathLst>
              <a:path w="251898" h="183542">
                <a:moveTo>
                  <a:pt x="0" y="0"/>
                </a:moveTo>
                <a:lnTo>
                  <a:pt x="251898" y="0"/>
                </a:lnTo>
                <a:lnTo>
                  <a:pt x="251898" y="183542"/>
                </a:lnTo>
                <a:lnTo>
                  <a:pt x="0" y="1835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  <p:pic>
        <p:nvPicPr>
          <p:cNvPr id="43" name="Picture 42" descr="A blue and purple logo&#10;&#10;Description automatically generated">
            <a:extLst>
              <a:ext uri="{FF2B5EF4-FFF2-40B4-BE49-F238E27FC236}">
                <a16:creationId xmlns:a16="http://schemas.microsoft.com/office/drawing/2014/main" id="{2B03226A-E37F-54DE-3B3E-2DEEF12FF7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8734708"/>
            <a:ext cx="1317629" cy="1317629"/>
          </a:xfrm>
          <a:prstGeom prst="rect">
            <a:avLst/>
          </a:prstGeom>
        </p:spPr>
      </p:pic>
      <p:sp>
        <p:nvSpPr>
          <p:cNvPr id="44" name="TextBox 7">
            <a:extLst>
              <a:ext uri="{FF2B5EF4-FFF2-40B4-BE49-F238E27FC236}">
                <a16:creationId xmlns:a16="http://schemas.microsoft.com/office/drawing/2014/main" id="{B0CA1FE4-1D09-FFFC-BB9B-03091440A998}"/>
              </a:ext>
            </a:extLst>
          </p:cNvPr>
          <p:cNvSpPr txBox="1"/>
          <p:nvPr/>
        </p:nvSpPr>
        <p:spPr>
          <a:xfrm>
            <a:off x="7879875" y="2576780"/>
            <a:ext cx="8387007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35002" lvl="2" indent="-211667" algn="l">
              <a:spcBef>
                <a:spcPts val="600"/>
              </a:spcBef>
              <a:buFont typeface="Arial"/>
              <a:buChar char="⚬"/>
            </a:pPr>
            <a:r>
              <a:rPr lang="en-US" sz="2000" dirty="0">
                <a:solidFill>
                  <a:srgbClr val="FFFFFF"/>
                </a:solidFill>
                <a:latin typeface="Montserrat"/>
              </a:rPr>
              <a:t>Profound workstation configuration knowledge, pre-sales optimization, matching to customer applications</a:t>
            </a:r>
          </a:p>
          <a:p>
            <a:pPr marL="635002" lvl="2" indent="-211667" algn="l">
              <a:spcBef>
                <a:spcPts val="600"/>
              </a:spcBef>
              <a:buFont typeface="Arial"/>
              <a:buChar char="⚬"/>
            </a:pPr>
            <a:r>
              <a:rPr lang="en-US" sz="2000" dirty="0">
                <a:solidFill>
                  <a:srgbClr val="FFFFFF"/>
                </a:solidFill>
                <a:latin typeface="Montserrat"/>
              </a:rPr>
              <a:t>Best-possible advice, personal pre- &amp; after-sales service</a:t>
            </a:r>
          </a:p>
          <a:p>
            <a:pPr marL="635002" lvl="2" indent="-211667" algn="l">
              <a:spcBef>
                <a:spcPts val="600"/>
              </a:spcBef>
              <a:buFont typeface="Arial"/>
              <a:buChar char="⚬"/>
            </a:pPr>
            <a:r>
              <a:rPr lang="en-US" sz="2000" dirty="0">
                <a:solidFill>
                  <a:srgbClr val="FFFFFF"/>
                </a:solidFill>
                <a:latin typeface="Montserrat"/>
              </a:rPr>
              <a:t>Direct  relationships to all major software manufacturers</a:t>
            </a:r>
          </a:p>
          <a:p>
            <a:pPr marL="635002" lvl="2" indent="-211667" algn="l">
              <a:spcBef>
                <a:spcPts val="600"/>
              </a:spcBef>
              <a:buFont typeface="Arial"/>
              <a:buChar char="⚬"/>
            </a:pPr>
            <a:r>
              <a:rPr lang="en-US" sz="2000" dirty="0">
                <a:solidFill>
                  <a:srgbClr val="FFFFFF"/>
                </a:solidFill>
                <a:latin typeface="Montserrat"/>
              </a:rPr>
              <a:t>Productivity scaling for workstation &amp; servers</a:t>
            </a:r>
          </a:p>
          <a:p>
            <a:pPr marL="635002" lvl="2" indent="-211667" algn="l">
              <a:spcBef>
                <a:spcPts val="600"/>
              </a:spcBef>
              <a:buFont typeface="Arial"/>
              <a:buChar char="⚬"/>
            </a:pPr>
            <a:r>
              <a:rPr lang="en-US" sz="2000" dirty="0">
                <a:solidFill>
                  <a:srgbClr val="FFFFFF"/>
                </a:solidFill>
                <a:latin typeface="Montserrat"/>
              </a:rPr>
              <a:t>Complete network installations by qualified engineers</a:t>
            </a:r>
          </a:p>
          <a:p>
            <a:pPr marL="635002" lvl="2" indent="-211667" algn="l">
              <a:spcBef>
                <a:spcPts val="600"/>
              </a:spcBef>
              <a:buFont typeface="Arial"/>
              <a:buChar char="⚬"/>
            </a:pPr>
            <a:r>
              <a:rPr lang="en-US" sz="2000" dirty="0">
                <a:solidFill>
                  <a:srgbClr val="FFFFFF"/>
                </a:solidFill>
                <a:latin typeface="Montserrat"/>
              </a:rPr>
              <a:t>Highest-quality and latest-generation components</a:t>
            </a:r>
          </a:p>
          <a:p>
            <a:pPr marL="635002" lvl="2" indent="-211667" algn="l">
              <a:spcBef>
                <a:spcPts val="600"/>
              </a:spcBef>
              <a:buFont typeface="Arial"/>
              <a:buChar char="⚬"/>
            </a:pPr>
            <a:r>
              <a:rPr lang="en-US" sz="2000" dirty="0">
                <a:solidFill>
                  <a:srgbClr val="FFFFFF"/>
                </a:solidFill>
                <a:latin typeface="Montserrat"/>
              </a:rPr>
              <a:t>Local support by Akili3D in Southern Africa</a:t>
            </a:r>
          </a:p>
          <a:p>
            <a:pPr marL="635002" lvl="2" indent="-211667" algn="l">
              <a:spcBef>
                <a:spcPts val="600"/>
              </a:spcBef>
              <a:buFont typeface="Arial"/>
              <a:buChar char="⚬"/>
            </a:pPr>
            <a:r>
              <a:rPr lang="en-US" sz="2000" dirty="0">
                <a:solidFill>
                  <a:srgbClr val="FFFFFF"/>
                </a:solidFill>
                <a:latin typeface="Montserrat"/>
              </a:rPr>
              <a:t>Best price-performance, matching component performance</a:t>
            </a:r>
          </a:p>
          <a:p>
            <a:pPr marL="635002" lvl="2" indent="-211667" algn="l">
              <a:spcBef>
                <a:spcPts val="600"/>
              </a:spcBef>
              <a:buFont typeface="Arial"/>
              <a:buChar char="⚬"/>
            </a:pPr>
            <a:r>
              <a:rPr lang="en-US" sz="2000" dirty="0">
                <a:solidFill>
                  <a:srgbClr val="FFFFFF"/>
                </a:solidFill>
                <a:latin typeface="Montserrat"/>
              </a:rPr>
              <a:t>Offer mobile, high-end computing (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CopyStation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), SFF cases</a:t>
            </a:r>
          </a:p>
        </p:txBody>
      </p:sp>
      <p:grpSp>
        <p:nvGrpSpPr>
          <p:cNvPr id="4" name="Group 32">
            <a:extLst>
              <a:ext uri="{FF2B5EF4-FFF2-40B4-BE49-F238E27FC236}">
                <a16:creationId xmlns:a16="http://schemas.microsoft.com/office/drawing/2014/main" id="{D4A29DD2-0049-1467-B9D0-AFC8F0A01FD4}"/>
              </a:ext>
            </a:extLst>
          </p:cNvPr>
          <p:cNvGrpSpPr/>
          <p:nvPr/>
        </p:nvGrpSpPr>
        <p:grpSpPr>
          <a:xfrm>
            <a:off x="685800" y="790432"/>
            <a:ext cx="5717534" cy="6941185"/>
            <a:chOff x="0" y="0"/>
            <a:chExt cx="6433097" cy="7181501"/>
          </a:xfrm>
        </p:grpSpPr>
        <p:sp>
          <p:nvSpPr>
            <p:cNvPr id="6" name="Freeform 33">
              <a:extLst>
                <a:ext uri="{FF2B5EF4-FFF2-40B4-BE49-F238E27FC236}">
                  <a16:creationId xmlns:a16="http://schemas.microsoft.com/office/drawing/2014/main" id="{B9E1C92D-0F53-E8C2-9A72-A938CDAA8005}"/>
                </a:ext>
              </a:extLst>
            </p:cNvPr>
            <p:cNvSpPr/>
            <p:nvPr/>
          </p:nvSpPr>
          <p:spPr>
            <a:xfrm>
              <a:off x="0" y="0"/>
              <a:ext cx="6433058" cy="7181469"/>
            </a:xfrm>
            <a:custGeom>
              <a:avLst/>
              <a:gdLst/>
              <a:ahLst/>
              <a:cxnLst/>
              <a:rect l="l" t="t" r="r" b="b"/>
              <a:pathLst>
                <a:path w="6433058" h="7181469">
                  <a:moveTo>
                    <a:pt x="0" y="0"/>
                  </a:moveTo>
                  <a:lnTo>
                    <a:pt x="6433058" y="0"/>
                  </a:lnTo>
                  <a:lnTo>
                    <a:pt x="6433058" y="7181469"/>
                  </a:lnTo>
                  <a:lnTo>
                    <a:pt x="0" y="7181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7" b="-7"/>
              </a:stretch>
            </a:blipFill>
          </p:spPr>
          <p:txBody>
            <a:bodyPr/>
            <a:lstStyle/>
            <a:p>
              <a:endParaRPr lang="en-ZA"/>
            </a:p>
          </p:txBody>
        </p:sp>
      </p:grpSp>
    </p:spTree>
    <p:extLst>
      <p:ext uri="{BB962C8B-B14F-4D97-AF65-F5344CB8AC3E}">
        <p14:creationId xmlns:p14="http://schemas.microsoft.com/office/powerpoint/2010/main" val="32560968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1C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7"/>
          <p:cNvSpPr txBox="1"/>
          <p:nvPr/>
        </p:nvSpPr>
        <p:spPr>
          <a:xfrm>
            <a:off x="7677782" y="834539"/>
            <a:ext cx="9467218" cy="11881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it-IT" sz="3600" b="1" dirty="0" err="1">
                <a:solidFill>
                  <a:srgbClr val="FFFFFF"/>
                </a:solidFill>
                <a:latin typeface="Montserrat" panose="00000500000000000000" pitchFamily="2" charset="0"/>
              </a:rPr>
              <a:t>Geosense</a:t>
            </a:r>
            <a:r>
              <a:rPr lang="it-IT" sz="3600" b="1" dirty="0">
                <a:solidFill>
                  <a:srgbClr val="FFFFFF"/>
                </a:solidFill>
                <a:latin typeface="Montserrat" panose="00000500000000000000" pitchFamily="2" charset="0"/>
              </a:rPr>
              <a:t> / </a:t>
            </a:r>
            <a:r>
              <a:rPr lang="it-IT" sz="3600" b="1" dirty="0" err="1">
                <a:solidFill>
                  <a:srgbClr val="FFFFFF"/>
                </a:solidFill>
                <a:latin typeface="Montserrat" panose="00000500000000000000" pitchFamily="2" charset="0"/>
              </a:rPr>
              <a:t>GetMapping</a:t>
            </a:r>
            <a:r>
              <a:rPr lang="it-IT" sz="3600" b="1" dirty="0">
                <a:solidFill>
                  <a:srgbClr val="FFFFFF"/>
                </a:solidFill>
                <a:latin typeface="Montserrat" panose="00000500000000000000" pitchFamily="2" charset="0"/>
              </a:rPr>
              <a:t> Integration with Stereoscopic 3D Displays</a:t>
            </a:r>
            <a:endParaRPr lang="en-US" sz="3600" b="1" dirty="0">
              <a:solidFill>
                <a:srgbClr val="FFFFFF"/>
              </a:solidFill>
              <a:latin typeface="Montserrat" panose="00000500000000000000" pitchFamily="2" charset="0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1670863" y="1433781"/>
            <a:ext cx="3876497" cy="216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79"/>
              </a:lnSpc>
            </a:pPr>
            <a:r>
              <a:rPr lang="en-US" sz="1399" spc="199">
                <a:solidFill>
                  <a:srgbClr val="FFFFFF"/>
                </a:solidFill>
                <a:latin typeface="Montserrat Bold"/>
              </a:rPr>
              <a:t>LET US WORK TOGETHER</a:t>
            </a:r>
          </a:p>
        </p:txBody>
      </p:sp>
      <p:pic>
        <p:nvPicPr>
          <p:cNvPr id="35" name="Picture 34" descr="A blue and purple logo&#10;&#10;Description automatically generated">
            <a:extLst>
              <a:ext uri="{FF2B5EF4-FFF2-40B4-BE49-F238E27FC236}">
                <a16:creationId xmlns:a16="http://schemas.microsoft.com/office/drawing/2014/main" id="{18079B3D-8A87-B2C9-E716-266ED1ECD6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86" y="8371681"/>
            <a:ext cx="1317629" cy="1317629"/>
          </a:xfrm>
          <a:prstGeom prst="rect">
            <a:avLst/>
          </a:prstGeom>
        </p:spPr>
      </p:pic>
      <p:sp>
        <p:nvSpPr>
          <p:cNvPr id="38" name="TextBox 8">
            <a:extLst>
              <a:ext uri="{FF2B5EF4-FFF2-40B4-BE49-F238E27FC236}">
                <a16:creationId xmlns:a16="http://schemas.microsoft.com/office/drawing/2014/main" id="{FDDDEECC-9595-F46E-DC19-8272172EDA90}"/>
              </a:ext>
            </a:extLst>
          </p:cNvPr>
          <p:cNvSpPr txBox="1"/>
          <p:nvPr/>
        </p:nvSpPr>
        <p:spPr>
          <a:xfrm>
            <a:off x="418487" y="1707806"/>
            <a:ext cx="5677514" cy="5757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3600" b="1" dirty="0">
                <a:solidFill>
                  <a:srgbClr val="FFFFFF"/>
                </a:solidFill>
                <a:latin typeface="Montserrat" panose="00000500000000000000" pitchFamily="2" charset="0"/>
              </a:rPr>
              <a:t>Initial Business Case</a:t>
            </a:r>
          </a:p>
        </p:txBody>
      </p:sp>
      <p:sp>
        <p:nvSpPr>
          <p:cNvPr id="39" name="TextBox 7">
            <a:extLst>
              <a:ext uri="{FF2B5EF4-FFF2-40B4-BE49-F238E27FC236}">
                <a16:creationId xmlns:a16="http://schemas.microsoft.com/office/drawing/2014/main" id="{EFB3F2F2-6119-A058-211E-F92C3D3A9FBF}"/>
              </a:ext>
            </a:extLst>
          </p:cNvPr>
          <p:cNvSpPr txBox="1"/>
          <p:nvPr/>
        </p:nvSpPr>
        <p:spPr>
          <a:xfrm>
            <a:off x="7399421" y="2168910"/>
            <a:ext cx="10470092" cy="76867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23335" lvl="2" algn="just"/>
            <a:endParaRPr lang="en-US" sz="2000" dirty="0">
              <a:solidFill>
                <a:srgbClr val="FFFFFF"/>
              </a:solidFill>
              <a:latin typeface="Montserrat"/>
            </a:endParaRPr>
          </a:p>
          <a:p>
            <a:pPr marL="635002" lvl="2" indent="-211667">
              <a:spcBef>
                <a:spcPts val="1200"/>
              </a:spcBef>
              <a:buFont typeface="Arial"/>
              <a:buChar char="⚬"/>
            </a:pPr>
            <a:r>
              <a:rPr lang="en-US" sz="2000" dirty="0">
                <a:solidFill>
                  <a:srgbClr val="FFFFFF"/>
                </a:solidFill>
                <a:latin typeface="Montserrat"/>
              </a:rPr>
              <a:t>The 3D PluraView displays are ‘best-practice’ and established standard for stereo feature collection with all photogrammetry applications</a:t>
            </a:r>
          </a:p>
          <a:p>
            <a:pPr marL="635002" lvl="2" indent="-211667">
              <a:spcBef>
                <a:spcPts val="1200"/>
              </a:spcBef>
              <a:buFont typeface="Arial"/>
              <a:buChar char="⚬"/>
            </a:pPr>
            <a:r>
              <a:rPr lang="en-US" sz="2000" dirty="0">
                <a:solidFill>
                  <a:srgbClr val="FFFFFF"/>
                </a:solidFill>
                <a:latin typeface="Montserrat"/>
              </a:rPr>
              <a:t>ArcGIS Pro stereo was developed on the 3D PluraView and is perfect for working with 3D geospatial Mesh,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CityGML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and voxel datasets</a:t>
            </a:r>
          </a:p>
          <a:p>
            <a:pPr marL="635002" lvl="2" indent="-211667">
              <a:spcBef>
                <a:spcPts val="1200"/>
              </a:spcBef>
              <a:buFont typeface="Arial"/>
              <a:buChar char="⚬"/>
            </a:pP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Socet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GXP customers use 3D PluraView world-wide for recon (&gt;1000)</a:t>
            </a:r>
          </a:p>
          <a:p>
            <a:pPr marL="635002" lvl="2" indent="-211667">
              <a:spcBef>
                <a:spcPts val="1200"/>
              </a:spcBef>
              <a:buFont typeface="Arial"/>
              <a:buChar char="⚬"/>
            </a:pPr>
            <a:r>
              <a:rPr lang="en-US" sz="2000" dirty="0">
                <a:solidFill>
                  <a:srgbClr val="FFFFFF"/>
                </a:solidFill>
                <a:latin typeface="Montserrat"/>
              </a:rPr>
              <a:t>Stereo Display via Internet – example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Racurs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Photomod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@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GeoCloud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: development opportunity for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GetMapping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‘Orbit’ and ‘SmartView’ portals</a:t>
            </a:r>
          </a:p>
          <a:p>
            <a:pPr marL="635002" lvl="2" indent="-211667">
              <a:spcBef>
                <a:spcPts val="1200"/>
              </a:spcBef>
              <a:buFont typeface="Arial"/>
              <a:buChar char="⚬"/>
            </a:pPr>
            <a:r>
              <a:rPr lang="en-US" sz="1950" dirty="0">
                <a:solidFill>
                  <a:srgbClr val="FFFFFF"/>
                </a:solidFill>
                <a:latin typeface="Montserrat"/>
              </a:rPr>
              <a:t>3D PluraView are ready for </a:t>
            </a:r>
            <a:r>
              <a:rPr lang="en-US" sz="1950" b="1" dirty="0">
                <a:solidFill>
                  <a:srgbClr val="FF0000"/>
                </a:solidFill>
                <a:latin typeface="Montserrat"/>
              </a:rPr>
              <a:t>Photogrammetry 4.0 </a:t>
            </a:r>
            <a:r>
              <a:rPr lang="en-US" sz="1950" dirty="0">
                <a:solidFill>
                  <a:srgbClr val="FFFFFF"/>
                </a:solidFill>
                <a:latin typeface="Montserrat"/>
              </a:rPr>
              <a:t>/ Stereo Mouse Cursor (SMC)</a:t>
            </a:r>
          </a:p>
          <a:p>
            <a:pPr marL="635002" lvl="2" indent="-211667">
              <a:spcBef>
                <a:spcPts val="1200"/>
              </a:spcBef>
              <a:buFont typeface="Arial"/>
              <a:buChar char="⚬"/>
            </a:pPr>
            <a:endParaRPr lang="en-US" sz="2000" dirty="0">
              <a:solidFill>
                <a:srgbClr val="FFFFFF"/>
              </a:solidFill>
              <a:latin typeface="Montserrat"/>
            </a:endParaRPr>
          </a:p>
          <a:p>
            <a:pPr marL="635002" lvl="2" indent="-211667">
              <a:spcBef>
                <a:spcPts val="1200"/>
              </a:spcBef>
              <a:buFont typeface="Arial"/>
              <a:buChar char="⚬"/>
            </a:pPr>
            <a:r>
              <a:rPr lang="en-US" sz="2000" dirty="0">
                <a:solidFill>
                  <a:srgbClr val="FFFFFF"/>
                </a:solidFill>
                <a:latin typeface="Montserrat"/>
              </a:rPr>
              <a:t>The 3D PluraView offer the best-quality, easy-to-use stereoscopic display for the desktop, absolutely comfortable for all-day use</a:t>
            </a:r>
          </a:p>
          <a:p>
            <a:pPr marL="635002" lvl="2" indent="-211667">
              <a:spcBef>
                <a:spcPts val="1200"/>
              </a:spcBef>
              <a:buFont typeface="Arial"/>
              <a:buChar char="⚬"/>
            </a:pPr>
            <a:r>
              <a:rPr lang="en-US" sz="2000" dirty="0">
                <a:solidFill>
                  <a:srgbClr val="FFFFFF"/>
                </a:solidFill>
                <a:latin typeface="Montserrat"/>
              </a:rPr>
              <a:t>Approx. 90% of geospatial project cost is for admin, training, field work, and data collection, i.e. for personnel</a:t>
            </a:r>
          </a:p>
          <a:p>
            <a:pPr marL="635002" lvl="2" indent="-211667">
              <a:spcBef>
                <a:spcPts val="1200"/>
              </a:spcBef>
              <a:buFont typeface="Arial"/>
              <a:buChar char="⚬"/>
            </a:pPr>
            <a:r>
              <a:rPr lang="en-US" sz="2000" dirty="0">
                <a:solidFill>
                  <a:srgbClr val="FFFFFF"/>
                </a:solidFill>
                <a:latin typeface="Montserrat"/>
              </a:rPr>
              <a:t>Only 10% of cost relate to hardware and software, i.e. majority of expenses for geospatial data should be matched by ‘best practice’ equipment for data capture, processing and interpretation/visualization!</a:t>
            </a:r>
          </a:p>
          <a:p>
            <a:pPr marL="635002" lvl="2" indent="-211667">
              <a:spcBef>
                <a:spcPts val="1200"/>
              </a:spcBef>
              <a:buFont typeface="Arial"/>
              <a:buChar char="⚬"/>
            </a:pPr>
            <a:r>
              <a:rPr lang="en-US" sz="2000" dirty="0">
                <a:solidFill>
                  <a:srgbClr val="FFFFFF"/>
                </a:solidFill>
                <a:latin typeface="Montserrat"/>
              </a:rPr>
              <a:t>The 3D PluraView are fully compatible with both AMD and NVIDIA graphic cards, are independent of special drivers, require no middleware, are plug &amp; play and enable </a:t>
            </a:r>
            <a:r>
              <a:rPr lang="en-US" sz="1950" b="1" dirty="0">
                <a:solidFill>
                  <a:srgbClr val="FF0000"/>
                </a:solidFill>
                <a:latin typeface="Montserrat"/>
              </a:rPr>
              <a:t>full-day, comfortable use</a:t>
            </a:r>
          </a:p>
        </p:txBody>
      </p:sp>
      <p:sp>
        <p:nvSpPr>
          <p:cNvPr id="40" name="TextBox 7">
            <a:extLst>
              <a:ext uri="{FF2B5EF4-FFF2-40B4-BE49-F238E27FC236}">
                <a16:creationId xmlns:a16="http://schemas.microsoft.com/office/drawing/2014/main" id="{720135D0-3E46-8451-776A-0D0744963B64}"/>
              </a:ext>
            </a:extLst>
          </p:cNvPr>
          <p:cNvSpPr txBox="1"/>
          <p:nvPr/>
        </p:nvSpPr>
        <p:spPr>
          <a:xfrm>
            <a:off x="418486" y="2303487"/>
            <a:ext cx="6668114" cy="16407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23335" lvl="2" algn="just"/>
            <a:endParaRPr lang="en-US" sz="2000" dirty="0">
              <a:solidFill>
                <a:srgbClr val="FFFFFF"/>
              </a:solidFill>
              <a:latin typeface="Montserrat"/>
            </a:endParaRPr>
          </a:p>
          <a:p>
            <a:pPr marL="635002" lvl="2" indent="-211667" algn="just">
              <a:lnSpc>
                <a:spcPct val="150000"/>
              </a:lnSpc>
              <a:buFont typeface="Arial"/>
              <a:buChar char="⚬"/>
            </a:pP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Geosense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 to test 3D PluraView inhouse</a:t>
            </a:r>
          </a:p>
          <a:p>
            <a:pPr marL="635002" lvl="2" indent="-211667" algn="just">
              <a:lnSpc>
                <a:spcPct val="150000"/>
              </a:lnSpc>
              <a:buFont typeface="Arial"/>
              <a:buChar char="⚬"/>
            </a:pPr>
            <a:r>
              <a:rPr lang="en-US" sz="2000" dirty="0">
                <a:solidFill>
                  <a:srgbClr val="FFFFFF"/>
                </a:solidFill>
                <a:latin typeface="Montserrat"/>
              </a:rPr>
              <a:t>Support by Akili3D for customer demos</a:t>
            </a:r>
          </a:p>
          <a:p>
            <a:pPr marL="635002" lvl="2" indent="-211667" algn="just">
              <a:lnSpc>
                <a:spcPct val="150000"/>
              </a:lnSpc>
              <a:buFont typeface="Arial"/>
              <a:buChar char="⚬"/>
            </a:pPr>
            <a:r>
              <a:rPr lang="en-US" sz="2000" dirty="0">
                <a:solidFill>
                  <a:srgbClr val="FFFFFF"/>
                </a:solidFill>
                <a:latin typeface="Montserrat"/>
              </a:rPr>
              <a:t>Full hardware cooperation, if &amp; when required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A646972-8B22-68F4-5A62-5F84B5756A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54" y="4172574"/>
            <a:ext cx="5539846" cy="36950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extBox 7">
            <a:extLst>
              <a:ext uri="{FF2B5EF4-FFF2-40B4-BE49-F238E27FC236}">
                <a16:creationId xmlns:a16="http://schemas.microsoft.com/office/drawing/2014/main" id="{24AE005C-B544-B289-F414-AC150B5E08F3}"/>
              </a:ext>
            </a:extLst>
          </p:cNvPr>
          <p:cNvSpPr txBox="1"/>
          <p:nvPr/>
        </p:nvSpPr>
        <p:spPr>
          <a:xfrm>
            <a:off x="418486" y="8007756"/>
            <a:ext cx="6473774" cy="3195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400" dirty="0">
                <a:solidFill>
                  <a:srgbClr val="FFFFFF"/>
                </a:solidFill>
                <a:latin typeface="Montserrat" panose="00000500000000000000" pitchFamily="2" charset="0"/>
              </a:rPr>
              <a:t>Ergonomic Workplace Solutions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3871CBE-673C-0302-6574-ACC570377A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950" y="8910257"/>
            <a:ext cx="3738706" cy="10541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4">
            <a:extLst>
              <a:ext uri="{FF2B5EF4-FFF2-40B4-BE49-F238E27FC236}">
                <a16:creationId xmlns:a16="http://schemas.microsoft.com/office/drawing/2014/main" id="{43CB2C62-B7F7-7853-C478-F6C85CFA1FD6}"/>
              </a:ext>
            </a:extLst>
          </p:cNvPr>
          <p:cNvSpPr>
            <a:spLocks/>
          </p:cNvSpPr>
          <p:nvPr/>
        </p:nvSpPr>
        <p:spPr>
          <a:xfrm rot="5400000">
            <a:off x="3863846" y="-4375069"/>
            <a:ext cx="10560309" cy="19037138"/>
          </a:xfrm>
          <a:custGeom>
            <a:avLst/>
            <a:gdLst/>
            <a:ahLst/>
            <a:cxnLst/>
            <a:rect l="l" t="t" r="r" b="b"/>
            <a:pathLst>
              <a:path w="2781316" h="5013896">
                <a:moveTo>
                  <a:pt x="0" y="0"/>
                </a:moveTo>
                <a:lnTo>
                  <a:pt x="2781316" y="0"/>
                </a:lnTo>
                <a:lnTo>
                  <a:pt x="2781316" y="5013896"/>
                </a:lnTo>
                <a:lnTo>
                  <a:pt x="0" y="5013896"/>
                </a:lnTo>
                <a:close/>
              </a:path>
            </a:pathLst>
          </a:custGeom>
          <a:gradFill rotWithShape="1">
            <a:gsLst>
              <a:gs pos="5000">
                <a:srgbClr val="01040B">
                  <a:alpha val="100000"/>
                </a:srgbClr>
              </a:gs>
              <a:gs pos="100000">
                <a:srgbClr val="4580C2">
                  <a:alpha val="100000"/>
                </a:srgbClr>
              </a:gs>
            </a:gsLst>
            <a:lin ang="5400000"/>
          </a:gradFill>
        </p:spPr>
        <p:txBody>
          <a:bodyPr/>
          <a:lstStyle/>
          <a:p>
            <a:endParaRPr lang="en-ZA" dirty="0"/>
          </a:p>
        </p:txBody>
      </p:sp>
      <p:pic>
        <p:nvPicPr>
          <p:cNvPr id="29" name="Picture 28" descr="A handshake in blue lines&#10;&#10;Description automatically generated">
            <a:extLst>
              <a:ext uri="{FF2B5EF4-FFF2-40B4-BE49-F238E27FC236}">
                <a16:creationId xmlns:a16="http://schemas.microsoft.com/office/drawing/2014/main" id="{623893AB-594F-A89B-6690-2D4A8803FC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2513"/>
          <a:stretch/>
        </p:blipFill>
        <p:spPr>
          <a:xfrm>
            <a:off x="-685800" y="-206514"/>
            <a:ext cx="18704672" cy="9205055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837734" y="1999660"/>
            <a:ext cx="515366" cy="6496638"/>
          </a:xfrm>
          <a:custGeom>
            <a:avLst/>
            <a:gdLst/>
            <a:ahLst/>
            <a:cxnLst/>
            <a:rect l="l" t="t" r="r" b="b"/>
            <a:pathLst>
              <a:path w="515366" h="6496638">
                <a:moveTo>
                  <a:pt x="0" y="0"/>
                </a:moveTo>
                <a:lnTo>
                  <a:pt x="515366" y="0"/>
                </a:lnTo>
                <a:lnTo>
                  <a:pt x="515366" y="6496638"/>
                </a:lnTo>
                <a:lnTo>
                  <a:pt x="0" y="64966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  <p:sp>
        <p:nvSpPr>
          <p:cNvPr id="5" name="TextBox 5"/>
          <p:cNvSpPr txBox="1"/>
          <p:nvPr/>
        </p:nvSpPr>
        <p:spPr>
          <a:xfrm>
            <a:off x="4071995" y="1505385"/>
            <a:ext cx="9483033" cy="4786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90"/>
              </a:lnSpc>
            </a:pPr>
            <a:r>
              <a:rPr lang="en-US" sz="6000" b="1" spc="-46" dirty="0">
                <a:solidFill>
                  <a:srgbClr val="DAE3F3"/>
                </a:solidFill>
                <a:latin typeface="Montserrat" panose="00000500000000000000" pitchFamily="2" charset="0"/>
              </a:rPr>
              <a:t>THANK YOU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2477926" y="6286500"/>
            <a:ext cx="5132472" cy="3500678"/>
            <a:chOff x="0" y="0"/>
            <a:chExt cx="8068565" cy="550328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068564" cy="5503291"/>
            </a:xfrm>
            <a:custGeom>
              <a:avLst/>
              <a:gdLst/>
              <a:ahLst/>
              <a:cxnLst/>
              <a:rect l="l" t="t" r="r" b="b"/>
              <a:pathLst>
                <a:path w="8068564" h="5503291">
                  <a:moveTo>
                    <a:pt x="0" y="0"/>
                  </a:moveTo>
                  <a:lnTo>
                    <a:pt x="8068564" y="0"/>
                  </a:lnTo>
                  <a:lnTo>
                    <a:pt x="8068564" y="5503291"/>
                  </a:lnTo>
                  <a:lnTo>
                    <a:pt x="0" y="55032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1827" b="-1827"/>
              </a:stretch>
            </a:blipFill>
          </p:spPr>
          <p:txBody>
            <a:bodyPr/>
            <a:lstStyle/>
            <a:p>
              <a:endParaRPr lang="en-ZA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590957C-3DD2-F867-1296-CDD4FC3B5CFB}"/>
              </a:ext>
            </a:extLst>
          </p:cNvPr>
          <p:cNvGrpSpPr/>
          <p:nvPr/>
        </p:nvGrpSpPr>
        <p:grpSpPr>
          <a:xfrm>
            <a:off x="767300" y="7621306"/>
            <a:ext cx="4299624" cy="2180551"/>
            <a:chOff x="767300" y="7127772"/>
            <a:chExt cx="4299624" cy="2180551"/>
          </a:xfrm>
        </p:grpSpPr>
        <p:sp>
          <p:nvSpPr>
            <p:cNvPr id="14" name="TextBox 14"/>
            <p:cNvSpPr txBox="1"/>
            <p:nvPr/>
          </p:nvSpPr>
          <p:spPr>
            <a:xfrm>
              <a:off x="1399674" y="7837676"/>
              <a:ext cx="3630963" cy="7652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90"/>
                </a:lnSpc>
              </a:pPr>
              <a:r>
                <a:rPr lang="en-US" sz="2300" spc="-46" dirty="0">
                  <a:solidFill>
                    <a:srgbClr val="FFFFFF"/>
                  </a:solidFill>
                  <a:latin typeface="Montserrat Light"/>
                </a:rPr>
                <a:t>    +27 21 830 5410</a:t>
              </a:r>
            </a:p>
            <a:p>
              <a:pPr algn="l">
                <a:lnSpc>
                  <a:spcPts val="2990"/>
                </a:lnSpc>
              </a:pPr>
              <a:endParaRPr lang="en-US" sz="2300" spc="-46" dirty="0">
                <a:solidFill>
                  <a:srgbClr val="FFFFFF"/>
                </a:solidFill>
                <a:latin typeface="Montserrat Light"/>
              </a:endParaRPr>
            </a:p>
          </p:txBody>
        </p:sp>
        <p:sp>
          <p:nvSpPr>
            <p:cNvPr id="15" name="Freeform 15"/>
            <p:cNvSpPr/>
            <p:nvPr/>
          </p:nvSpPr>
          <p:spPr>
            <a:xfrm>
              <a:off x="767300" y="8546405"/>
              <a:ext cx="411247" cy="411246"/>
            </a:xfrm>
            <a:custGeom>
              <a:avLst/>
              <a:gdLst/>
              <a:ahLst/>
              <a:cxnLst/>
              <a:rect l="l" t="t" r="r" b="b"/>
              <a:pathLst>
                <a:path w="411247" h="411246">
                  <a:moveTo>
                    <a:pt x="0" y="0"/>
                  </a:moveTo>
                  <a:lnTo>
                    <a:pt x="411247" y="0"/>
                  </a:lnTo>
                  <a:lnTo>
                    <a:pt x="411247" y="411246"/>
                  </a:lnTo>
                  <a:lnTo>
                    <a:pt x="0" y="4112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ZA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452003" y="8543107"/>
              <a:ext cx="3305014" cy="7652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90"/>
                </a:lnSpc>
              </a:pPr>
              <a:r>
                <a:rPr lang="en-US" sz="2300" spc="-46" dirty="0">
                  <a:solidFill>
                    <a:srgbClr val="FFFFFF"/>
                  </a:solidFill>
                  <a:latin typeface="Montserrat Light"/>
                </a:rPr>
                <a:t>    </a:t>
              </a:r>
              <a:r>
                <a:rPr lang="en-US" sz="2300" b="1" spc="-46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tserrat Light"/>
                  <a:hlinkClick r:id="rId9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www.akili3d.com</a:t>
              </a:r>
              <a:endParaRPr lang="en-US" sz="2300" b="1" spc="-4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Light"/>
              </a:endParaRPr>
            </a:p>
            <a:p>
              <a:pPr algn="l">
                <a:lnSpc>
                  <a:spcPts val="2990"/>
                </a:lnSpc>
              </a:pPr>
              <a:endParaRPr lang="en-US" sz="2300" spc="-46" dirty="0">
                <a:solidFill>
                  <a:srgbClr val="FFFFFF"/>
                </a:solidFill>
                <a:latin typeface="Montserrat Light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435961" y="7127772"/>
              <a:ext cx="3630963" cy="3804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90"/>
                </a:lnSpc>
              </a:pPr>
              <a:r>
                <a:rPr lang="en-US" sz="2300" spc="-46" dirty="0">
                  <a:solidFill>
                    <a:srgbClr val="FFFFFF"/>
                  </a:solidFill>
                  <a:latin typeface="Montserrat Light"/>
                </a:rPr>
                <a:t>    info@akili3d.com</a:t>
              </a:r>
            </a:p>
          </p:txBody>
        </p:sp>
        <p:sp>
          <p:nvSpPr>
            <p:cNvPr id="18" name="Freeform 18"/>
            <p:cNvSpPr/>
            <p:nvPr/>
          </p:nvSpPr>
          <p:spPr>
            <a:xfrm>
              <a:off x="767300" y="7142828"/>
              <a:ext cx="410967" cy="308226"/>
            </a:xfrm>
            <a:custGeom>
              <a:avLst/>
              <a:gdLst/>
              <a:ahLst/>
              <a:cxnLst/>
              <a:rect l="l" t="t" r="r" b="b"/>
              <a:pathLst>
                <a:path w="410967" h="308226">
                  <a:moveTo>
                    <a:pt x="0" y="0"/>
                  </a:moveTo>
                  <a:lnTo>
                    <a:pt x="410967" y="0"/>
                  </a:lnTo>
                  <a:lnTo>
                    <a:pt x="410967" y="308226"/>
                  </a:lnTo>
                  <a:lnTo>
                    <a:pt x="0" y="3082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ZA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807683" y="7820570"/>
              <a:ext cx="330200" cy="330200"/>
            </a:xfrm>
            <a:custGeom>
              <a:avLst/>
              <a:gdLst/>
              <a:ahLst/>
              <a:cxnLst/>
              <a:rect l="l" t="t" r="r" b="b"/>
              <a:pathLst>
                <a:path w="330200" h="330200">
                  <a:moveTo>
                    <a:pt x="0" y="0"/>
                  </a:moveTo>
                  <a:lnTo>
                    <a:pt x="330200" y="0"/>
                  </a:lnTo>
                  <a:lnTo>
                    <a:pt x="330200" y="330200"/>
                  </a:lnTo>
                  <a:lnTo>
                    <a:pt x="0" y="330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ZA"/>
            </a:p>
          </p:txBody>
        </p:sp>
      </p:grpSp>
      <p:sp>
        <p:nvSpPr>
          <p:cNvPr id="7" name="Textfeld 6">
            <a:extLst>
              <a:ext uri="{FF2B5EF4-FFF2-40B4-BE49-F238E27FC236}">
                <a16:creationId xmlns:a16="http://schemas.microsoft.com/office/drawing/2014/main" id="{EBFBAD24-62D5-BA19-EBFD-E4561D86A2E8}"/>
              </a:ext>
            </a:extLst>
          </p:cNvPr>
          <p:cNvSpPr txBox="1"/>
          <p:nvPr/>
        </p:nvSpPr>
        <p:spPr>
          <a:xfrm>
            <a:off x="1647046" y="9666480"/>
            <a:ext cx="1549795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spc="-46" dirty="0">
                <a:solidFill>
                  <a:srgbClr val="FFFFFF"/>
                </a:solidFill>
                <a:latin typeface="Montserrat Light"/>
              </a:rPr>
              <a:t>3D PluraView – supported applications:  </a:t>
            </a:r>
            <a:r>
              <a:rPr lang="en-US" sz="1600" b="1" spc="-46" dirty="0">
                <a:solidFill>
                  <a:srgbClr val="00B0F0"/>
                </a:solidFill>
                <a:latin typeface="Montserrat Light"/>
              </a:rPr>
              <a:t>https://www.3d-pluraview.com/en/application-field#su-software</a:t>
            </a:r>
            <a:endParaRPr lang="en-US" sz="2300" b="1" spc="-46" dirty="0">
              <a:solidFill>
                <a:srgbClr val="00B0F0"/>
              </a:solidFill>
              <a:latin typeface="Montserrat Ligh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39352" y="4095946"/>
            <a:ext cx="2141552" cy="2141552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4E4E4"/>
            </a:solidFill>
            <a:ln w="19050" cap="sq">
              <a:solidFill>
                <a:srgbClr val="0295FC"/>
              </a:solidFill>
              <a:prstDash val="solid"/>
              <a:miter/>
            </a:ln>
          </p:spPr>
          <p:txBody>
            <a:bodyPr/>
            <a:lstStyle/>
            <a:p>
              <a:endParaRPr lang="en-Z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8519025">
            <a:off x="8524188" y="-674055"/>
            <a:ext cx="11656457" cy="11656457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>
                <a:alphaModFix amt="12000"/>
              </a:blip>
              <a:stretch>
                <a:fillRect l="-16666" r="-16666"/>
              </a:stretch>
            </a:blipFill>
          </p:spPr>
          <p:txBody>
            <a:bodyPr/>
            <a:lstStyle/>
            <a:p>
              <a:endParaRPr lang="en-ZA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167443" y="4095946"/>
            <a:ext cx="2141552" cy="2141552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4E4E4"/>
            </a:solidFill>
            <a:ln w="19050" cap="sq">
              <a:solidFill>
                <a:srgbClr val="0295FC"/>
              </a:solidFill>
              <a:prstDash val="solid"/>
              <a:miter/>
            </a:ln>
          </p:spPr>
          <p:txBody>
            <a:bodyPr/>
            <a:lstStyle/>
            <a:p>
              <a:endParaRPr lang="en-ZA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8984440" y="4095946"/>
            <a:ext cx="2141553" cy="2141552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4E4E4"/>
            </a:solidFill>
            <a:ln w="19050" cap="sq">
              <a:solidFill>
                <a:srgbClr val="0295FC"/>
              </a:solidFill>
              <a:prstDash val="solid"/>
              <a:miter/>
            </a:ln>
          </p:spPr>
          <p:txBody>
            <a:bodyPr/>
            <a:lstStyle/>
            <a:p>
              <a:endParaRPr lang="en-ZA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740030" y="4095946"/>
            <a:ext cx="2141552" cy="2141552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4E4E4"/>
            </a:solidFill>
            <a:ln w="19050" cap="sq">
              <a:solidFill>
                <a:srgbClr val="0295FC"/>
              </a:solidFill>
              <a:prstDash val="solid"/>
              <a:miter/>
            </a:ln>
          </p:spPr>
          <p:txBody>
            <a:bodyPr/>
            <a:lstStyle/>
            <a:p>
              <a:endParaRPr lang="en-ZA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5499015" y="4377333"/>
            <a:ext cx="1705686" cy="1666497"/>
            <a:chOff x="0" y="0"/>
            <a:chExt cx="1729503" cy="1689767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729486" cy="1689735"/>
            </a:xfrm>
            <a:custGeom>
              <a:avLst/>
              <a:gdLst/>
              <a:ahLst/>
              <a:cxnLst/>
              <a:rect l="l" t="t" r="r" b="b"/>
              <a:pathLst>
                <a:path w="1729486" h="1689735">
                  <a:moveTo>
                    <a:pt x="0" y="0"/>
                  </a:moveTo>
                  <a:lnTo>
                    <a:pt x="1729486" y="0"/>
                  </a:lnTo>
                  <a:lnTo>
                    <a:pt x="1729486" y="1689735"/>
                  </a:lnTo>
                  <a:lnTo>
                    <a:pt x="0" y="1689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57" r="-58" b="-1"/>
              </a:stretch>
            </a:blipFill>
          </p:spPr>
          <p:txBody>
            <a:bodyPr/>
            <a:lstStyle/>
            <a:p>
              <a:endParaRPr lang="en-ZA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7675275" y="4637953"/>
            <a:ext cx="1126980" cy="1145262"/>
            <a:chOff x="0" y="0"/>
            <a:chExt cx="1028907" cy="111696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028954" cy="1116965"/>
            </a:xfrm>
            <a:custGeom>
              <a:avLst/>
              <a:gdLst/>
              <a:ahLst/>
              <a:cxnLst/>
              <a:rect l="l" t="t" r="r" b="b"/>
              <a:pathLst>
                <a:path w="1028954" h="1116965">
                  <a:moveTo>
                    <a:pt x="0" y="0"/>
                  </a:moveTo>
                  <a:lnTo>
                    <a:pt x="1028954" y="0"/>
                  </a:lnTo>
                  <a:lnTo>
                    <a:pt x="1028954" y="1116965"/>
                  </a:lnTo>
                  <a:lnTo>
                    <a:pt x="0" y="1116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4279" r="-4274"/>
              </a:stretch>
            </a:blipFill>
          </p:spPr>
          <p:txBody>
            <a:bodyPr/>
            <a:lstStyle/>
            <a:p>
              <a:endParaRPr lang="en-ZA"/>
            </a:p>
          </p:txBody>
        </p:sp>
      </p:grpSp>
      <p:sp>
        <p:nvSpPr>
          <p:cNvPr id="25" name="Freeform 25"/>
          <p:cNvSpPr/>
          <p:nvPr/>
        </p:nvSpPr>
        <p:spPr>
          <a:xfrm>
            <a:off x="5339352" y="2892767"/>
            <a:ext cx="1153046" cy="1203179"/>
          </a:xfrm>
          <a:custGeom>
            <a:avLst/>
            <a:gdLst/>
            <a:ahLst/>
            <a:cxnLst/>
            <a:rect l="l" t="t" r="r" b="b"/>
            <a:pathLst>
              <a:path w="1153046" h="1203179">
                <a:moveTo>
                  <a:pt x="0" y="0"/>
                </a:moveTo>
                <a:lnTo>
                  <a:pt x="1153046" y="0"/>
                </a:lnTo>
                <a:lnTo>
                  <a:pt x="1153046" y="1203179"/>
                </a:lnTo>
                <a:lnTo>
                  <a:pt x="0" y="12031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  <p:sp>
        <p:nvSpPr>
          <p:cNvPr id="26" name="Freeform 26"/>
          <p:cNvSpPr/>
          <p:nvPr/>
        </p:nvSpPr>
        <p:spPr>
          <a:xfrm flipH="1">
            <a:off x="11697248" y="2892767"/>
            <a:ext cx="1153046" cy="1203179"/>
          </a:xfrm>
          <a:custGeom>
            <a:avLst/>
            <a:gdLst/>
            <a:ahLst/>
            <a:cxnLst/>
            <a:rect l="l" t="t" r="r" b="b"/>
            <a:pathLst>
              <a:path w="1153046" h="1203179">
                <a:moveTo>
                  <a:pt x="1153046" y="0"/>
                </a:moveTo>
                <a:lnTo>
                  <a:pt x="0" y="0"/>
                </a:lnTo>
                <a:lnTo>
                  <a:pt x="0" y="1203179"/>
                </a:lnTo>
                <a:lnTo>
                  <a:pt x="1153046" y="1203179"/>
                </a:lnTo>
                <a:lnTo>
                  <a:pt x="1153046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  <p:sp>
        <p:nvSpPr>
          <p:cNvPr id="27" name="Freeform 27"/>
          <p:cNvSpPr/>
          <p:nvPr/>
        </p:nvSpPr>
        <p:spPr>
          <a:xfrm rot="-10800000" flipH="1">
            <a:off x="7167443" y="6237498"/>
            <a:ext cx="1153046" cy="1203179"/>
          </a:xfrm>
          <a:custGeom>
            <a:avLst/>
            <a:gdLst/>
            <a:ahLst/>
            <a:cxnLst/>
            <a:rect l="l" t="t" r="r" b="b"/>
            <a:pathLst>
              <a:path w="1153046" h="1203179">
                <a:moveTo>
                  <a:pt x="1153046" y="0"/>
                </a:moveTo>
                <a:lnTo>
                  <a:pt x="0" y="0"/>
                </a:lnTo>
                <a:lnTo>
                  <a:pt x="0" y="1203179"/>
                </a:lnTo>
                <a:lnTo>
                  <a:pt x="1153046" y="1203179"/>
                </a:lnTo>
                <a:lnTo>
                  <a:pt x="1153046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  <p:sp>
        <p:nvSpPr>
          <p:cNvPr id="28" name="Freeform 28"/>
          <p:cNvSpPr/>
          <p:nvPr/>
        </p:nvSpPr>
        <p:spPr>
          <a:xfrm rot="-10800000">
            <a:off x="10005908" y="6237497"/>
            <a:ext cx="1153046" cy="1203179"/>
          </a:xfrm>
          <a:custGeom>
            <a:avLst/>
            <a:gdLst/>
            <a:ahLst/>
            <a:cxnLst/>
            <a:rect l="l" t="t" r="r" b="b"/>
            <a:pathLst>
              <a:path w="1153046" h="1203179">
                <a:moveTo>
                  <a:pt x="0" y="0"/>
                </a:moveTo>
                <a:lnTo>
                  <a:pt x="1153046" y="0"/>
                </a:lnTo>
                <a:lnTo>
                  <a:pt x="1153046" y="1203179"/>
                </a:lnTo>
                <a:lnTo>
                  <a:pt x="0" y="12031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  <p:sp>
        <p:nvSpPr>
          <p:cNvPr id="29" name="TextBox 29"/>
          <p:cNvSpPr txBox="1"/>
          <p:nvPr/>
        </p:nvSpPr>
        <p:spPr>
          <a:xfrm>
            <a:off x="4944105" y="1224061"/>
            <a:ext cx="8399790" cy="6164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Montserrat Bold"/>
              </a:rPr>
              <a:t>What We Offer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7035494" y="697642"/>
            <a:ext cx="4145461" cy="4385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79"/>
              </a:lnSpc>
            </a:pPr>
            <a:r>
              <a:rPr lang="en-US" spc="199" dirty="0">
                <a:solidFill>
                  <a:srgbClr val="2F5597"/>
                </a:solidFill>
                <a:latin typeface="Montserrat Bold"/>
              </a:rPr>
              <a:t>PROFESSIONAL                   3D HARDWARE SOLUTIONS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3397488" y="2607169"/>
            <a:ext cx="4657655" cy="3195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2800" dirty="0">
                <a:solidFill>
                  <a:srgbClr val="2F5597"/>
                </a:solidFill>
                <a:latin typeface="Montserrat Bold"/>
              </a:rPr>
              <a:t>SYSTEM INTEGRATION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3421552" y="3070436"/>
            <a:ext cx="3827808" cy="15959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1800" b="1" dirty="0">
                <a:solidFill>
                  <a:srgbClr val="262626"/>
                </a:solidFill>
                <a:latin typeface="Montserrat"/>
              </a:rPr>
              <a:t>Extensive knowledge, capabilities and networks to solve complex 3D data challenges.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1528047" y="6910632"/>
            <a:ext cx="3635753" cy="3195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2800" dirty="0">
                <a:solidFill>
                  <a:srgbClr val="2F5597"/>
                </a:solidFill>
                <a:latin typeface="Montserrat Bold"/>
              </a:rPr>
              <a:t>B2B CONSULTING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1528047" y="7537591"/>
            <a:ext cx="3059466" cy="1185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1800" b="1" dirty="0">
                <a:solidFill>
                  <a:srgbClr val="262626"/>
                </a:solidFill>
                <a:latin typeface="Montserrat"/>
              </a:rPr>
              <a:t>Provide businesses with application-specific B2B hardware consultation.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2013918" y="2607169"/>
            <a:ext cx="2947251" cy="3195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400"/>
              </a:lnSpc>
            </a:pPr>
            <a:r>
              <a:rPr lang="en-US" sz="2800" dirty="0">
                <a:solidFill>
                  <a:srgbClr val="2F5597"/>
                </a:solidFill>
                <a:latin typeface="Montserrat Bold"/>
              </a:rPr>
              <a:t>TECHNOLOGY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533400" y="3087231"/>
            <a:ext cx="4424512" cy="15959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240"/>
              </a:lnSpc>
            </a:pPr>
            <a:r>
              <a:rPr lang="en-US" sz="1800" b="1" dirty="0">
                <a:latin typeface="Montserrat"/>
              </a:rPr>
              <a:t>Passive Stereo</a:t>
            </a:r>
            <a:r>
              <a:rPr lang="en-US" b="1" dirty="0">
                <a:latin typeface="Montserrat"/>
              </a:rPr>
              <a:t> - 3D PluraView</a:t>
            </a:r>
            <a:endParaRPr lang="en-US" sz="1800" b="1" dirty="0">
              <a:latin typeface="Montserrat"/>
            </a:endParaRPr>
          </a:p>
          <a:p>
            <a:pPr algn="r">
              <a:lnSpc>
                <a:spcPts val="3240"/>
              </a:lnSpc>
            </a:pPr>
            <a:r>
              <a:rPr lang="en-US" sz="1800" b="1" dirty="0">
                <a:latin typeface="Montserrat"/>
              </a:rPr>
              <a:t>Passive Stereo</a:t>
            </a:r>
            <a:r>
              <a:rPr lang="en-US" b="1" dirty="0">
                <a:latin typeface="Montserrat"/>
              </a:rPr>
              <a:t> - 3D </a:t>
            </a:r>
            <a:r>
              <a:rPr lang="en-US" b="1" dirty="0" err="1">
                <a:latin typeface="Montserrat"/>
              </a:rPr>
              <a:t>GlobeView</a:t>
            </a:r>
            <a:endParaRPr lang="en-US" b="1" dirty="0">
              <a:latin typeface="Montserrat"/>
            </a:endParaRPr>
          </a:p>
          <a:p>
            <a:pPr algn="r">
              <a:lnSpc>
                <a:spcPts val="3240"/>
              </a:lnSpc>
            </a:pPr>
            <a:r>
              <a:rPr lang="en-US" sz="1800" b="1" dirty="0">
                <a:latin typeface="Montserrat"/>
              </a:rPr>
              <a:t>Active, 120Hz Stereo - Smart VR-Wall</a:t>
            </a:r>
          </a:p>
          <a:p>
            <a:pPr algn="r">
              <a:lnSpc>
                <a:spcPts val="3240"/>
              </a:lnSpc>
            </a:pPr>
            <a:r>
              <a:rPr lang="en-US" sz="1800" b="1" dirty="0">
                <a:latin typeface="Montserrat"/>
              </a:rPr>
              <a:t>High Performance Workstations</a:t>
            </a:r>
            <a:r>
              <a:rPr lang="en-US" b="1" dirty="0">
                <a:latin typeface="Montserrat"/>
              </a:rPr>
              <a:t> </a:t>
            </a:r>
            <a:endParaRPr lang="en-US" sz="1800" b="1" dirty="0">
              <a:latin typeface="Montserrat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4442843" y="6968801"/>
            <a:ext cx="2336919" cy="31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400"/>
              </a:lnSpc>
            </a:pPr>
            <a:r>
              <a:rPr lang="en-US" sz="2800" dirty="0">
                <a:solidFill>
                  <a:srgbClr val="2F5597"/>
                </a:solidFill>
                <a:latin typeface="Montserrat Bold"/>
              </a:rPr>
              <a:t>INDUSTRIES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2690510" y="7541694"/>
            <a:ext cx="4089252" cy="11855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240"/>
              </a:lnSpc>
            </a:pPr>
            <a:r>
              <a:rPr lang="en-US" sz="1800" b="1" dirty="0">
                <a:solidFill>
                  <a:srgbClr val="262626"/>
                </a:solidFill>
                <a:latin typeface="Montserrat"/>
              </a:rPr>
              <a:t>Multiple industries focus for 3D Visualization and high-end workstation requirements</a:t>
            </a:r>
            <a:r>
              <a:rPr lang="en-US" sz="1800" dirty="0">
                <a:solidFill>
                  <a:srgbClr val="262626"/>
                </a:solidFill>
                <a:latin typeface="Montserrat"/>
              </a:rPr>
              <a:t>.</a:t>
            </a:r>
          </a:p>
        </p:txBody>
      </p:sp>
      <p:pic>
        <p:nvPicPr>
          <p:cNvPr id="43" name="Graphic 42">
            <a:extLst>
              <a:ext uri="{FF2B5EF4-FFF2-40B4-BE49-F238E27FC236}">
                <a16:creationId xmlns:a16="http://schemas.microsoft.com/office/drawing/2014/main" id="{C680ADDD-6B13-2265-6760-C28BA171ED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394055" y="4688275"/>
            <a:ext cx="1273945" cy="988625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C3573803-CE26-8AD8-9404-D39A33285F1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277600" y="4686300"/>
            <a:ext cx="1095950" cy="1017413"/>
          </a:xfrm>
          <a:prstGeom prst="rect">
            <a:avLst/>
          </a:prstGeom>
        </p:spPr>
      </p:pic>
      <p:pic>
        <p:nvPicPr>
          <p:cNvPr id="20" name="Picture 19" descr="A blue and purple logo&#10;&#10;Description automatically generated">
            <a:extLst>
              <a:ext uri="{FF2B5EF4-FFF2-40B4-BE49-F238E27FC236}">
                <a16:creationId xmlns:a16="http://schemas.microsoft.com/office/drawing/2014/main" id="{03A130F4-168C-6821-8586-142B579AD4E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30" y="8545853"/>
            <a:ext cx="1317629" cy="1317629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8664AE33-EDC7-6C71-FA58-90E8165AE24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773" y="9105900"/>
            <a:ext cx="2709672" cy="10027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BF7349D9-BE14-956A-5267-9E65FB2FADB9}"/>
              </a:ext>
            </a:extLst>
          </p:cNvPr>
          <p:cNvGrpSpPr/>
          <p:nvPr/>
        </p:nvGrpSpPr>
        <p:grpSpPr>
          <a:xfrm>
            <a:off x="4447928" y="9461215"/>
            <a:ext cx="813292" cy="796237"/>
            <a:chOff x="4874054" y="9376463"/>
            <a:chExt cx="813292" cy="796237"/>
          </a:xfrm>
        </p:grpSpPr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916688D3-35DC-6255-1646-2756588D4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4054" y="9410700"/>
              <a:ext cx="777638" cy="762000"/>
            </a:xfrm>
            <a:prstGeom prst="rect">
              <a:avLst/>
            </a:prstGeom>
          </p:spPr>
        </p:pic>
        <p:sp>
          <p:nvSpPr>
            <p:cNvPr id="39" name="Textfeld 38">
              <a:extLst>
                <a:ext uri="{FF2B5EF4-FFF2-40B4-BE49-F238E27FC236}">
                  <a16:creationId xmlns:a16="http://schemas.microsoft.com/office/drawing/2014/main" id="{E4F62F10-03FB-B306-0C01-3DFDF18E80C9}"/>
                </a:ext>
              </a:extLst>
            </p:cNvPr>
            <p:cNvSpPr txBox="1"/>
            <p:nvPr/>
          </p:nvSpPr>
          <p:spPr>
            <a:xfrm>
              <a:off x="5036395" y="9376463"/>
              <a:ext cx="6509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29</a:t>
              </a:r>
              <a:endPara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87125" y="1094204"/>
            <a:ext cx="8096694" cy="8098592"/>
            <a:chOff x="0" y="0"/>
            <a:chExt cx="9031816" cy="90339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031859" cy="9033891"/>
            </a:xfrm>
            <a:custGeom>
              <a:avLst/>
              <a:gdLst/>
              <a:ahLst/>
              <a:cxnLst/>
              <a:rect l="l" t="t" r="r" b="b"/>
              <a:pathLst>
                <a:path w="9031859" h="9033891">
                  <a:moveTo>
                    <a:pt x="4515866" y="0"/>
                  </a:moveTo>
                  <a:cubicBezTo>
                    <a:pt x="7010019" y="0"/>
                    <a:pt x="9031859" y="2022348"/>
                    <a:pt x="9031859" y="4517009"/>
                  </a:cubicBezTo>
                  <a:cubicBezTo>
                    <a:pt x="9031859" y="7011670"/>
                    <a:pt x="7010019" y="9033891"/>
                    <a:pt x="4515866" y="9033891"/>
                  </a:cubicBezTo>
                  <a:cubicBezTo>
                    <a:pt x="2021713" y="9033891"/>
                    <a:pt x="0" y="7011670"/>
                    <a:pt x="0" y="4517009"/>
                  </a:cubicBezTo>
                  <a:cubicBezTo>
                    <a:pt x="0" y="2022349"/>
                    <a:pt x="2021840" y="0"/>
                    <a:pt x="451586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C368A">
                    <a:alpha val="100000"/>
                  </a:srgbClr>
                </a:gs>
                <a:gs pos="100000">
                  <a:srgbClr val="4580C2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ZA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81839" y="2867523"/>
            <a:ext cx="5219700" cy="965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3200">
                <a:solidFill>
                  <a:srgbClr val="FFFFFF"/>
                </a:solidFill>
                <a:latin typeface="Montserrat"/>
              </a:rPr>
              <a:t>Functioning Principle, linear polarization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75042" y="3066008"/>
            <a:ext cx="6924886" cy="2463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5400" spc="57" dirty="0">
                <a:solidFill>
                  <a:srgbClr val="2F5597"/>
                </a:solidFill>
                <a:latin typeface="Montserrat Bold"/>
              </a:rPr>
              <a:t>STEREOSCOPIC 3D DISPLAY</a:t>
            </a:r>
          </a:p>
          <a:p>
            <a:pPr algn="l">
              <a:lnSpc>
                <a:spcPts val="6480"/>
              </a:lnSpc>
            </a:pPr>
            <a:r>
              <a:rPr lang="en-US" sz="5400" spc="57" dirty="0">
                <a:solidFill>
                  <a:srgbClr val="2F5597"/>
                </a:solidFill>
                <a:latin typeface="Montserrat Bold"/>
              </a:rPr>
              <a:t>SOLUTIONS</a:t>
            </a:r>
          </a:p>
        </p:txBody>
      </p:sp>
      <p:pic>
        <p:nvPicPr>
          <p:cNvPr id="9" name="Picture 8" descr="A blue and purple logo&#10;&#10;Description automatically generated">
            <a:extLst>
              <a:ext uri="{FF2B5EF4-FFF2-40B4-BE49-F238E27FC236}">
                <a16:creationId xmlns:a16="http://schemas.microsoft.com/office/drawing/2014/main" id="{6B9BDEC5-BC2B-4644-CA90-ECC8A099D7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8734708"/>
            <a:ext cx="1317629" cy="131762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DA5D58F-A3D6-E24E-45C6-6339956E88CA}"/>
              </a:ext>
            </a:extLst>
          </p:cNvPr>
          <p:cNvGrpSpPr/>
          <p:nvPr/>
        </p:nvGrpSpPr>
        <p:grpSpPr>
          <a:xfrm>
            <a:off x="7833563" y="1094204"/>
            <a:ext cx="8650256" cy="8098592"/>
            <a:chOff x="7833563" y="1094204"/>
            <a:chExt cx="8650256" cy="8098592"/>
          </a:xfrm>
        </p:grpSpPr>
        <p:grpSp>
          <p:nvGrpSpPr>
            <p:cNvPr id="4" name="Group 4"/>
            <p:cNvGrpSpPr/>
            <p:nvPr/>
          </p:nvGrpSpPr>
          <p:grpSpPr>
            <a:xfrm>
              <a:off x="8387125" y="1094204"/>
              <a:ext cx="8096694" cy="8098592"/>
              <a:chOff x="0" y="0"/>
              <a:chExt cx="9031816" cy="9033933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9031859" cy="9033891"/>
              </a:xfrm>
              <a:custGeom>
                <a:avLst/>
                <a:gdLst/>
                <a:ahLst/>
                <a:cxnLst/>
                <a:rect l="l" t="t" r="r" b="b"/>
                <a:pathLst>
                  <a:path w="9031859" h="9033891">
                    <a:moveTo>
                      <a:pt x="4515866" y="0"/>
                    </a:moveTo>
                    <a:cubicBezTo>
                      <a:pt x="7010019" y="0"/>
                      <a:pt x="9031859" y="2022348"/>
                      <a:pt x="9031859" y="4517009"/>
                    </a:cubicBezTo>
                    <a:cubicBezTo>
                      <a:pt x="9031859" y="7011670"/>
                      <a:pt x="7010019" y="9033891"/>
                      <a:pt x="4515866" y="9033891"/>
                    </a:cubicBezTo>
                    <a:cubicBezTo>
                      <a:pt x="2021713" y="9033891"/>
                      <a:pt x="0" y="7011670"/>
                      <a:pt x="0" y="4517009"/>
                    </a:cubicBezTo>
                    <a:cubicBezTo>
                      <a:pt x="0" y="2022349"/>
                      <a:pt x="2021840" y="0"/>
                      <a:pt x="4515866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3C368A">
                      <a:alpha val="100000"/>
                    </a:srgbClr>
                  </a:gs>
                  <a:gs pos="100000">
                    <a:srgbClr val="4580C2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en-ZA"/>
              </a:p>
            </p:txBody>
          </p:sp>
        </p:grpSp>
        <p:sp>
          <p:nvSpPr>
            <p:cNvPr id="11" name="Freeform 7" descr="A person wearing a black eye mask  Description automatically generated">
              <a:extLst>
                <a:ext uri="{FF2B5EF4-FFF2-40B4-BE49-F238E27FC236}">
                  <a16:creationId xmlns:a16="http://schemas.microsoft.com/office/drawing/2014/main" id="{85002688-D004-C2E4-C513-5A1537790638}"/>
                </a:ext>
              </a:extLst>
            </p:cNvPr>
            <p:cNvSpPr/>
            <p:nvPr/>
          </p:nvSpPr>
          <p:spPr>
            <a:xfrm>
              <a:off x="7833563" y="1094204"/>
              <a:ext cx="8305800" cy="7934607"/>
            </a:xfrm>
            <a:custGeom>
              <a:avLst/>
              <a:gdLst/>
              <a:ahLst/>
              <a:cxnLst/>
              <a:rect l="l" t="t" r="r" b="b"/>
              <a:pathLst>
                <a:path w="7379709" h="6988582">
                  <a:moveTo>
                    <a:pt x="0" y="0"/>
                  </a:moveTo>
                  <a:lnTo>
                    <a:pt x="7379709" y="0"/>
                  </a:lnTo>
                  <a:lnTo>
                    <a:pt x="7379709" y="6988582"/>
                  </a:lnTo>
                  <a:lnTo>
                    <a:pt x="0" y="69885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2798" b="-2798"/>
              </a:stretch>
            </a:blipFill>
          </p:spPr>
          <p:txBody>
            <a:bodyPr/>
            <a:lstStyle/>
            <a:p>
              <a:endParaRPr lang="en-ZA"/>
            </a:p>
          </p:txBody>
        </p:sp>
      </p:grpSp>
    </p:spTree>
    <p:extLst>
      <p:ext uri="{BB962C8B-B14F-4D97-AF65-F5344CB8AC3E}">
        <p14:creationId xmlns:p14="http://schemas.microsoft.com/office/powerpoint/2010/main" val="8913300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62239" y="3911175"/>
            <a:ext cx="6924886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5400" spc="57" dirty="0">
                <a:solidFill>
                  <a:srgbClr val="2F5597"/>
                </a:solidFill>
                <a:latin typeface="Montserrat Bold"/>
              </a:rPr>
              <a:t>3D PluraView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459340" y="4829494"/>
            <a:ext cx="6100192" cy="11031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379"/>
              </a:lnSpc>
            </a:pPr>
            <a:r>
              <a:rPr lang="en-US" sz="3649" spc="-78" dirty="0">
                <a:solidFill>
                  <a:srgbClr val="000000"/>
                </a:solidFill>
                <a:latin typeface="Montserrat Light"/>
              </a:rPr>
              <a:t>The proven reference for passive 3D stereo displays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8387125" y="1094204"/>
            <a:ext cx="8096694" cy="8098592"/>
            <a:chOff x="0" y="0"/>
            <a:chExt cx="9031816" cy="90339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031859" cy="9033891"/>
            </a:xfrm>
            <a:custGeom>
              <a:avLst/>
              <a:gdLst/>
              <a:ahLst/>
              <a:cxnLst/>
              <a:rect l="l" t="t" r="r" b="b"/>
              <a:pathLst>
                <a:path w="9031859" h="9033891">
                  <a:moveTo>
                    <a:pt x="4515866" y="0"/>
                  </a:moveTo>
                  <a:cubicBezTo>
                    <a:pt x="7010019" y="0"/>
                    <a:pt x="9031859" y="2022348"/>
                    <a:pt x="9031859" y="4517009"/>
                  </a:cubicBezTo>
                  <a:cubicBezTo>
                    <a:pt x="9031859" y="7011670"/>
                    <a:pt x="7010019" y="9033891"/>
                    <a:pt x="4515866" y="9033891"/>
                  </a:cubicBezTo>
                  <a:cubicBezTo>
                    <a:pt x="2021713" y="9033891"/>
                    <a:pt x="0" y="7011670"/>
                    <a:pt x="0" y="4517009"/>
                  </a:cubicBezTo>
                  <a:cubicBezTo>
                    <a:pt x="0" y="2022349"/>
                    <a:pt x="2021840" y="0"/>
                    <a:pt x="451586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C368A">
                    <a:alpha val="100000"/>
                  </a:srgbClr>
                </a:gs>
                <a:gs pos="100000">
                  <a:srgbClr val="4580C2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ZA"/>
            </a:p>
          </p:txBody>
        </p:sp>
      </p:grpSp>
      <p:sp>
        <p:nvSpPr>
          <p:cNvPr id="6" name="Freeform 6"/>
          <p:cNvSpPr/>
          <p:nvPr/>
        </p:nvSpPr>
        <p:spPr>
          <a:xfrm>
            <a:off x="8153400" y="1049006"/>
            <a:ext cx="7570999" cy="7570999"/>
          </a:xfrm>
          <a:custGeom>
            <a:avLst/>
            <a:gdLst/>
            <a:ahLst/>
            <a:cxnLst/>
            <a:rect l="l" t="t" r="r" b="b"/>
            <a:pathLst>
              <a:path w="7570999" h="7570999">
                <a:moveTo>
                  <a:pt x="0" y="0"/>
                </a:moveTo>
                <a:lnTo>
                  <a:pt x="7570999" y="0"/>
                </a:lnTo>
                <a:lnTo>
                  <a:pt x="7570999" y="7570999"/>
                </a:lnTo>
                <a:lnTo>
                  <a:pt x="0" y="75709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97329804-13C9-7D72-E0A2-9272972239F5}"/>
              </a:ext>
            </a:extLst>
          </p:cNvPr>
          <p:cNvSpPr/>
          <p:nvPr/>
        </p:nvSpPr>
        <p:spPr>
          <a:xfrm>
            <a:off x="7033799" y="1782479"/>
            <a:ext cx="10043927" cy="6525979"/>
          </a:xfrm>
          <a:custGeom>
            <a:avLst/>
            <a:gdLst/>
            <a:ahLst/>
            <a:cxnLst/>
            <a:rect l="l" t="t" r="r" b="b"/>
            <a:pathLst>
              <a:path w="11072627" h="7381751">
                <a:moveTo>
                  <a:pt x="0" y="0"/>
                </a:moveTo>
                <a:lnTo>
                  <a:pt x="11072627" y="0"/>
                </a:lnTo>
                <a:lnTo>
                  <a:pt x="11072627" y="7381751"/>
                </a:lnTo>
                <a:lnTo>
                  <a:pt x="0" y="73817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ZA" dirty="0"/>
          </a:p>
        </p:txBody>
      </p:sp>
      <p:pic>
        <p:nvPicPr>
          <p:cNvPr id="10" name="Picture 9" descr="A blue and purple logo&#10;&#10;Description automatically generated">
            <a:extLst>
              <a:ext uri="{FF2B5EF4-FFF2-40B4-BE49-F238E27FC236}">
                <a16:creationId xmlns:a16="http://schemas.microsoft.com/office/drawing/2014/main" id="{67680661-6784-624C-DAAD-5263F948A4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8734708"/>
            <a:ext cx="1317629" cy="131762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E74B55F-8557-83ED-2013-50B039B260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1724" y="7854306"/>
            <a:ext cx="2529840" cy="4541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1C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529275" y="8918146"/>
            <a:ext cx="590547" cy="590547"/>
            <a:chOff x="0" y="0"/>
            <a:chExt cx="787396" cy="78739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87400" cy="787400"/>
            </a:xfrm>
            <a:custGeom>
              <a:avLst/>
              <a:gdLst/>
              <a:ahLst/>
              <a:cxnLst/>
              <a:rect l="l" t="t" r="r" b="b"/>
              <a:pathLst>
                <a:path w="787400" h="787400">
                  <a:moveTo>
                    <a:pt x="0" y="167259"/>
                  </a:moveTo>
                  <a:cubicBezTo>
                    <a:pt x="0" y="74930"/>
                    <a:pt x="74930" y="0"/>
                    <a:pt x="167259" y="0"/>
                  </a:cubicBezTo>
                  <a:lnTo>
                    <a:pt x="620141" y="0"/>
                  </a:lnTo>
                  <a:cubicBezTo>
                    <a:pt x="712470" y="0"/>
                    <a:pt x="787400" y="74930"/>
                    <a:pt x="787400" y="167259"/>
                  </a:cubicBezTo>
                  <a:lnTo>
                    <a:pt x="787400" y="620141"/>
                  </a:lnTo>
                  <a:cubicBezTo>
                    <a:pt x="787400" y="712470"/>
                    <a:pt x="712470" y="787400"/>
                    <a:pt x="620141" y="787400"/>
                  </a:cubicBezTo>
                  <a:lnTo>
                    <a:pt x="167259" y="787400"/>
                  </a:lnTo>
                  <a:cubicBezTo>
                    <a:pt x="74930" y="787400"/>
                    <a:pt x="0" y="712470"/>
                    <a:pt x="0" y="620141"/>
                  </a:cubicBezTo>
                  <a:close/>
                </a:path>
              </a:pathLst>
            </a:custGeom>
            <a:solidFill>
              <a:srgbClr val="0097EE"/>
            </a:solidFill>
          </p:spPr>
          <p:txBody>
            <a:bodyPr/>
            <a:lstStyle/>
            <a:p>
              <a:endParaRPr lang="en-ZA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946598" y="8008401"/>
            <a:ext cx="6039109" cy="3195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2800" dirty="0">
                <a:solidFill>
                  <a:srgbClr val="FFFFFF"/>
                </a:solidFill>
                <a:latin typeface="Montserrat" panose="00000500000000000000" pitchFamily="2" charset="0"/>
              </a:rPr>
              <a:t>Passive 3D Stereo &amp; VR monitors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875157" y="1015436"/>
            <a:ext cx="7288643" cy="11912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3600" b="1" dirty="0">
                <a:solidFill>
                  <a:srgbClr val="FFFFFF"/>
                </a:solidFill>
                <a:latin typeface="Montserrat" panose="00000500000000000000" pitchFamily="2" charset="0"/>
              </a:rPr>
              <a:t>3D PluraView: Dual-Screen /  Passive Stereo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875157" y="655018"/>
            <a:ext cx="1546169" cy="207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79"/>
              </a:lnSpc>
            </a:pPr>
            <a:r>
              <a:rPr lang="en-US" sz="1399" spc="199">
                <a:solidFill>
                  <a:srgbClr val="FFFFFF"/>
                </a:solidFill>
                <a:latin typeface="Montserrat" panose="00000500000000000000" pitchFamily="2" charset="0"/>
              </a:rPr>
              <a:t>BENEFITS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620518" y="6694360"/>
            <a:ext cx="3327641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20"/>
              </a:lnSpc>
            </a:pPr>
            <a:r>
              <a:rPr lang="en-US" sz="1600" dirty="0">
                <a:solidFill>
                  <a:srgbClr val="FFFFFF"/>
                </a:solidFill>
                <a:latin typeface="Montserrat" panose="00000500000000000000" pitchFamily="2" charset="0"/>
              </a:rPr>
              <a:t>Native Software Certified, Standard Graphics Card Drivers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7783717" y="6572472"/>
            <a:ext cx="590547" cy="590547"/>
            <a:chOff x="0" y="0"/>
            <a:chExt cx="787396" cy="78739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87400" cy="787400"/>
            </a:xfrm>
            <a:custGeom>
              <a:avLst/>
              <a:gdLst/>
              <a:ahLst/>
              <a:cxnLst/>
              <a:rect l="l" t="t" r="r" b="b"/>
              <a:pathLst>
                <a:path w="787400" h="787400">
                  <a:moveTo>
                    <a:pt x="0" y="167259"/>
                  </a:moveTo>
                  <a:cubicBezTo>
                    <a:pt x="0" y="74930"/>
                    <a:pt x="74930" y="0"/>
                    <a:pt x="167259" y="0"/>
                  </a:cubicBezTo>
                  <a:lnTo>
                    <a:pt x="620141" y="0"/>
                  </a:lnTo>
                  <a:cubicBezTo>
                    <a:pt x="712470" y="0"/>
                    <a:pt x="787400" y="74930"/>
                    <a:pt x="787400" y="167259"/>
                  </a:cubicBezTo>
                  <a:lnTo>
                    <a:pt x="787400" y="620141"/>
                  </a:lnTo>
                  <a:cubicBezTo>
                    <a:pt x="787400" y="712470"/>
                    <a:pt x="712470" y="787400"/>
                    <a:pt x="620141" y="787400"/>
                  </a:cubicBezTo>
                  <a:lnTo>
                    <a:pt x="167259" y="787400"/>
                  </a:lnTo>
                  <a:cubicBezTo>
                    <a:pt x="74930" y="787400"/>
                    <a:pt x="0" y="712470"/>
                    <a:pt x="0" y="620141"/>
                  </a:cubicBezTo>
                  <a:close/>
                </a:path>
              </a:pathLst>
            </a:custGeom>
            <a:solidFill>
              <a:srgbClr val="0097EE"/>
            </a:solidFill>
          </p:spPr>
          <p:txBody>
            <a:bodyPr/>
            <a:lstStyle/>
            <a:p>
              <a:endParaRPr lang="en-ZA"/>
            </a:p>
          </p:txBody>
        </p:sp>
      </p:grpSp>
      <p:sp>
        <p:nvSpPr>
          <p:cNvPr id="14" name="Freeform 14" descr="Checkmark with solid fill"/>
          <p:cNvSpPr/>
          <p:nvPr/>
        </p:nvSpPr>
        <p:spPr>
          <a:xfrm>
            <a:off x="7955726" y="6775974"/>
            <a:ext cx="251898" cy="183542"/>
          </a:xfrm>
          <a:custGeom>
            <a:avLst/>
            <a:gdLst/>
            <a:ahLst/>
            <a:cxnLst/>
            <a:rect l="l" t="t" r="r" b="b"/>
            <a:pathLst>
              <a:path w="251898" h="183542">
                <a:moveTo>
                  <a:pt x="0" y="0"/>
                </a:moveTo>
                <a:lnTo>
                  <a:pt x="251898" y="0"/>
                </a:lnTo>
                <a:lnTo>
                  <a:pt x="251898" y="183543"/>
                </a:lnTo>
                <a:lnTo>
                  <a:pt x="0" y="1835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  <p:sp>
        <p:nvSpPr>
          <p:cNvPr id="15" name="TextBox 15"/>
          <p:cNvSpPr txBox="1"/>
          <p:nvPr/>
        </p:nvSpPr>
        <p:spPr>
          <a:xfrm>
            <a:off x="8620519" y="7466462"/>
            <a:ext cx="2903490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20"/>
              </a:lnSpc>
            </a:pPr>
            <a:r>
              <a:rPr lang="en-US" sz="1600" dirty="0">
                <a:solidFill>
                  <a:srgbClr val="FFFFFF"/>
                </a:solidFill>
                <a:latin typeface="Montserrat" panose="00000500000000000000" pitchFamily="2" charset="0"/>
              </a:rPr>
              <a:t>Plug &amp; Play with stereo software, no middleware!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7786402" y="7344574"/>
            <a:ext cx="590547" cy="590547"/>
            <a:chOff x="0" y="0"/>
            <a:chExt cx="787396" cy="78739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787400" cy="787400"/>
            </a:xfrm>
            <a:custGeom>
              <a:avLst/>
              <a:gdLst/>
              <a:ahLst/>
              <a:cxnLst/>
              <a:rect l="l" t="t" r="r" b="b"/>
              <a:pathLst>
                <a:path w="787400" h="787400">
                  <a:moveTo>
                    <a:pt x="0" y="167259"/>
                  </a:moveTo>
                  <a:cubicBezTo>
                    <a:pt x="0" y="74930"/>
                    <a:pt x="74930" y="0"/>
                    <a:pt x="167259" y="0"/>
                  </a:cubicBezTo>
                  <a:lnTo>
                    <a:pt x="620141" y="0"/>
                  </a:lnTo>
                  <a:cubicBezTo>
                    <a:pt x="712470" y="0"/>
                    <a:pt x="787400" y="74930"/>
                    <a:pt x="787400" y="167259"/>
                  </a:cubicBezTo>
                  <a:lnTo>
                    <a:pt x="787400" y="620141"/>
                  </a:lnTo>
                  <a:cubicBezTo>
                    <a:pt x="787400" y="712470"/>
                    <a:pt x="712470" y="787400"/>
                    <a:pt x="620141" y="787400"/>
                  </a:cubicBezTo>
                  <a:lnTo>
                    <a:pt x="167259" y="787400"/>
                  </a:lnTo>
                  <a:cubicBezTo>
                    <a:pt x="74930" y="787400"/>
                    <a:pt x="0" y="712470"/>
                    <a:pt x="0" y="620141"/>
                  </a:cubicBezTo>
                  <a:close/>
                </a:path>
              </a:pathLst>
            </a:custGeom>
            <a:solidFill>
              <a:srgbClr val="0097EE"/>
            </a:solidFill>
          </p:spPr>
          <p:txBody>
            <a:bodyPr/>
            <a:lstStyle/>
            <a:p>
              <a:endParaRPr lang="en-ZA"/>
            </a:p>
          </p:txBody>
        </p:sp>
      </p:grpSp>
      <p:sp>
        <p:nvSpPr>
          <p:cNvPr id="18" name="Freeform 18" descr="Checkmark with solid fill"/>
          <p:cNvSpPr/>
          <p:nvPr/>
        </p:nvSpPr>
        <p:spPr>
          <a:xfrm>
            <a:off x="7955726" y="7548076"/>
            <a:ext cx="251898" cy="183542"/>
          </a:xfrm>
          <a:custGeom>
            <a:avLst/>
            <a:gdLst/>
            <a:ahLst/>
            <a:cxnLst/>
            <a:rect l="l" t="t" r="r" b="b"/>
            <a:pathLst>
              <a:path w="251898" h="183542">
                <a:moveTo>
                  <a:pt x="0" y="0"/>
                </a:moveTo>
                <a:lnTo>
                  <a:pt x="251898" y="0"/>
                </a:lnTo>
                <a:lnTo>
                  <a:pt x="251898" y="183542"/>
                </a:lnTo>
                <a:lnTo>
                  <a:pt x="0" y="1835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  <p:sp>
        <p:nvSpPr>
          <p:cNvPr id="19" name="TextBox 19"/>
          <p:cNvSpPr txBox="1"/>
          <p:nvPr/>
        </p:nvSpPr>
        <p:spPr>
          <a:xfrm>
            <a:off x="8620519" y="8238564"/>
            <a:ext cx="2903490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20"/>
              </a:lnSpc>
            </a:pPr>
            <a:r>
              <a:rPr lang="en-US" sz="1600" dirty="0">
                <a:solidFill>
                  <a:srgbClr val="FFFFFF"/>
                </a:solidFill>
                <a:latin typeface="Montserrat" panose="00000500000000000000" pitchFamily="2" charset="0"/>
              </a:rPr>
              <a:t>Daylight suitable, use in normal office environment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7786402" y="8116676"/>
            <a:ext cx="590547" cy="590547"/>
            <a:chOff x="0" y="0"/>
            <a:chExt cx="787396" cy="787396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787400" cy="787400"/>
            </a:xfrm>
            <a:custGeom>
              <a:avLst/>
              <a:gdLst/>
              <a:ahLst/>
              <a:cxnLst/>
              <a:rect l="l" t="t" r="r" b="b"/>
              <a:pathLst>
                <a:path w="787400" h="787400">
                  <a:moveTo>
                    <a:pt x="0" y="167259"/>
                  </a:moveTo>
                  <a:cubicBezTo>
                    <a:pt x="0" y="74930"/>
                    <a:pt x="74930" y="0"/>
                    <a:pt x="167259" y="0"/>
                  </a:cubicBezTo>
                  <a:lnTo>
                    <a:pt x="620141" y="0"/>
                  </a:lnTo>
                  <a:cubicBezTo>
                    <a:pt x="712470" y="0"/>
                    <a:pt x="787400" y="74930"/>
                    <a:pt x="787400" y="167259"/>
                  </a:cubicBezTo>
                  <a:lnTo>
                    <a:pt x="787400" y="620141"/>
                  </a:lnTo>
                  <a:cubicBezTo>
                    <a:pt x="787400" y="712470"/>
                    <a:pt x="712470" y="787400"/>
                    <a:pt x="620141" y="787400"/>
                  </a:cubicBezTo>
                  <a:lnTo>
                    <a:pt x="167259" y="787400"/>
                  </a:lnTo>
                  <a:cubicBezTo>
                    <a:pt x="74930" y="787400"/>
                    <a:pt x="0" y="712470"/>
                    <a:pt x="0" y="620141"/>
                  </a:cubicBezTo>
                  <a:close/>
                </a:path>
              </a:pathLst>
            </a:custGeom>
            <a:solidFill>
              <a:srgbClr val="0097EE"/>
            </a:solidFill>
          </p:spPr>
          <p:txBody>
            <a:bodyPr/>
            <a:lstStyle/>
            <a:p>
              <a:endParaRPr lang="en-ZA"/>
            </a:p>
          </p:txBody>
        </p:sp>
      </p:grpSp>
      <p:sp>
        <p:nvSpPr>
          <p:cNvPr id="22" name="Freeform 22" descr="Checkmark with solid fill"/>
          <p:cNvSpPr/>
          <p:nvPr/>
        </p:nvSpPr>
        <p:spPr>
          <a:xfrm>
            <a:off x="7955726" y="8320178"/>
            <a:ext cx="251898" cy="183542"/>
          </a:xfrm>
          <a:custGeom>
            <a:avLst/>
            <a:gdLst/>
            <a:ahLst/>
            <a:cxnLst/>
            <a:rect l="l" t="t" r="r" b="b"/>
            <a:pathLst>
              <a:path w="251898" h="183542">
                <a:moveTo>
                  <a:pt x="0" y="0"/>
                </a:moveTo>
                <a:lnTo>
                  <a:pt x="251898" y="0"/>
                </a:lnTo>
                <a:lnTo>
                  <a:pt x="251898" y="183542"/>
                </a:lnTo>
                <a:lnTo>
                  <a:pt x="0" y="1835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  <p:sp>
        <p:nvSpPr>
          <p:cNvPr id="23" name="TextBox 23"/>
          <p:cNvSpPr txBox="1"/>
          <p:nvPr/>
        </p:nvSpPr>
        <p:spPr>
          <a:xfrm>
            <a:off x="13363392" y="6693101"/>
            <a:ext cx="3055890" cy="243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20"/>
              </a:lnSpc>
            </a:pPr>
            <a:r>
              <a:rPr lang="en-US" sz="1600" dirty="0">
                <a:solidFill>
                  <a:srgbClr val="FFFFFF"/>
                </a:solidFill>
                <a:latin typeface="Montserrat" panose="00000500000000000000" pitchFamily="2" charset="0"/>
              </a:rPr>
              <a:t>Flicker-Free Stereo Displays 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12529275" y="6571213"/>
            <a:ext cx="590547" cy="590547"/>
            <a:chOff x="0" y="0"/>
            <a:chExt cx="787396" cy="787396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787400" cy="787400"/>
            </a:xfrm>
            <a:custGeom>
              <a:avLst/>
              <a:gdLst/>
              <a:ahLst/>
              <a:cxnLst/>
              <a:rect l="l" t="t" r="r" b="b"/>
              <a:pathLst>
                <a:path w="787400" h="787400">
                  <a:moveTo>
                    <a:pt x="0" y="167259"/>
                  </a:moveTo>
                  <a:cubicBezTo>
                    <a:pt x="0" y="74930"/>
                    <a:pt x="74930" y="0"/>
                    <a:pt x="167259" y="0"/>
                  </a:cubicBezTo>
                  <a:lnTo>
                    <a:pt x="620141" y="0"/>
                  </a:lnTo>
                  <a:cubicBezTo>
                    <a:pt x="712470" y="0"/>
                    <a:pt x="787400" y="74930"/>
                    <a:pt x="787400" y="167259"/>
                  </a:cubicBezTo>
                  <a:lnTo>
                    <a:pt x="787400" y="620141"/>
                  </a:lnTo>
                  <a:cubicBezTo>
                    <a:pt x="787400" y="712470"/>
                    <a:pt x="712470" y="787400"/>
                    <a:pt x="620141" y="787400"/>
                  </a:cubicBezTo>
                  <a:lnTo>
                    <a:pt x="167259" y="787400"/>
                  </a:lnTo>
                  <a:cubicBezTo>
                    <a:pt x="74930" y="787400"/>
                    <a:pt x="0" y="712470"/>
                    <a:pt x="0" y="620141"/>
                  </a:cubicBezTo>
                  <a:close/>
                </a:path>
              </a:pathLst>
            </a:custGeom>
            <a:solidFill>
              <a:srgbClr val="0097EE"/>
            </a:solidFill>
          </p:spPr>
          <p:txBody>
            <a:bodyPr/>
            <a:lstStyle/>
            <a:p>
              <a:endParaRPr lang="en-ZA"/>
            </a:p>
          </p:txBody>
        </p:sp>
      </p:grpSp>
      <p:sp>
        <p:nvSpPr>
          <p:cNvPr id="26" name="Freeform 26" descr="Checkmark with solid fill"/>
          <p:cNvSpPr/>
          <p:nvPr/>
        </p:nvSpPr>
        <p:spPr>
          <a:xfrm>
            <a:off x="12698600" y="6774715"/>
            <a:ext cx="251898" cy="183542"/>
          </a:xfrm>
          <a:custGeom>
            <a:avLst/>
            <a:gdLst/>
            <a:ahLst/>
            <a:cxnLst/>
            <a:rect l="l" t="t" r="r" b="b"/>
            <a:pathLst>
              <a:path w="251898" h="183542">
                <a:moveTo>
                  <a:pt x="0" y="0"/>
                </a:moveTo>
                <a:lnTo>
                  <a:pt x="251897" y="0"/>
                </a:lnTo>
                <a:lnTo>
                  <a:pt x="251897" y="183543"/>
                </a:lnTo>
                <a:lnTo>
                  <a:pt x="0" y="1835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  <p:sp>
        <p:nvSpPr>
          <p:cNvPr id="27" name="TextBox 27"/>
          <p:cNvSpPr txBox="1"/>
          <p:nvPr/>
        </p:nvSpPr>
        <p:spPr>
          <a:xfrm>
            <a:off x="13363392" y="7466462"/>
            <a:ext cx="2903490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20"/>
              </a:lnSpc>
            </a:pPr>
            <a:r>
              <a:rPr lang="en-US" sz="1600" dirty="0">
                <a:solidFill>
                  <a:srgbClr val="FFFFFF"/>
                </a:solidFill>
                <a:latin typeface="Montserrat" panose="00000500000000000000" pitchFamily="2" charset="0"/>
              </a:rPr>
              <a:t>Wide viewing angle for up to 6 people  </a:t>
            </a:r>
          </a:p>
        </p:txBody>
      </p:sp>
      <p:grpSp>
        <p:nvGrpSpPr>
          <p:cNvPr id="28" name="Group 28"/>
          <p:cNvGrpSpPr/>
          <p:nvPr/>
        </p:nvGrpSpPr>
        <p:grpSpPr>
          <a:xfrm>
            <a:off x="12529275" y="7344574"/>
            <a:ext cx="590547" cy="590547"/>
            <a:chOff x="0" y="0"/>
            <a:chExt cx="787396" cy="787396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787400" cy="787400"/>
            </a:xfrm>
            <a:custGeom>
              <a:avLst/>
              <a:gdLst/>
              <a:ahLst/>
              <a:cxnLst/>
              <a:rect l="l" t="t" r="r" b="b"/>
              <a:pathLst>
                <a:path w="787400" h="787400">
                  <a:moveTo>
                    <a:pt x="0" y="167259"/>
                  </a:moveTo>
                  <a:cubicBezTo>
                    <a:pt x="0" y="74930"/>
                    <a:pt x="74930" y="0"/>
                    <a:pt x="167259" y="0"/>
                  </a:cubicBezTo>
                  <a:lnTo>
                    <a:pt x="620141" y="0"/>
                  </a:lnTo>
                  <a:cubicBezTo>
                    <a:pt x="712470" y="0"/>
                    <a:pt x="787400" y="74930"/>
                    <a:pt x="787400" y="167259"/>
                  </a:cubicBezTo>
                  <a:lnTo>
                    <a:pt x="787400" y="620141"/>
                  </a:lnTo>
                  <a:cubicBezTo>
                    <a:pt x="787400" y="712470"/>
                    <a:pt x="712470" y="787400"/>
                    <a:pt x="620141" y="787400"/>
                  </a:cubicBezTo>
                  <a:lnTo>
                    <a:pt x="167259" y="787400"/>
                  </a:lnTo>
                  <a:cubicBezTo>
                    <a:pt x="74930" y="787400"/>
                    <a:pt x="0" y="712470"/>
                    <a:pt x="0" y="620141"/>
                  </a:cubicBezTo>
                  <a:close/>
                </a:path>
              </a:pathLst>
            </a:custGeom>
            <a:solidFill>
              <a:srgbClr val="0097EE"/>
            </a:solidFill>
          </p:spPr>
          <p:txBody>
            <a:bodyPr/>
            <a:lstStyle/>
            <a:p>
              <a:endParaRPr lang="en-ZA"/>
            </a:p>
          </p:txBody>
        </p:sp>
      </p:grpSp>
      <p:sp>
        <p:nvSpPr>
          <p:cNvPr id="30" name="Freeform 30" descr="Checkmark with solid fill"/>
          <p:cNvSpPr/>
          <p:nvPr/>
        </p:nvSpPr>
        <p:spPr>
          <a:xfrm>
            <a:off x="12698600" y="7548076"/>
            <a:ext cx="251898" cy="183542"/>
          </a:xfrm>
          <a:custGeom>
            <a:avLst/>
            <a:gdLst/>
            <a:ahLst/>
            <a:cxnLst/>
            <a:rect l="l" t="t" r="r" b="b"/>
            <a:pathLst>
              <a:path w="251898" h="183542">
                <a:moveTo>
                  <a:pt x="0" y="0"/>
                </a:moveTo>
                <a:lnTo>
                  <a:pt x="251897" y="0"/>
                </a:lnTo>
                <a:lnTo>
                  <a:pt x="251897" y="183542"/>
                </a:lnTo>
                <a:lnTo>
                  <a:pt x="0" y="1835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  <p:sp>
        <p:nvSpPr>
          <p:cNvPr id="31" name="TextBox 31"/>
          <p:cNvSpPr txBox="1"/>
          <p:nvPr/>
        </p:nvSpPr>
        <p:spPr>
          <a:xfrm>
            <a:off x="13363392" y="8238564"/>
            <a:ext cx="4467408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920"/>
              </a:lnSpc>
            </a:pPr>
            <a:r>
              <a:rPr lang="en-US" sz="1600" dirty="0">
                <a:solidFill>
                  <a:srgbClr val="FFFFFF"/>
                </a:solidFill>
                <a:latin typeface="Montserrat" panose="00000500000000000000" pitchFamily="2" charset="0"/>
              </a:rPr>
              <a:t>Highest Resolution</a:t>
            </a:r>
          </a:p>
          <a:p>
            <a:pPr algn="l">
              <a:lnSpc>
                <a:spcPts val="1920"/>
              </a:lnSpc>
            </a:pPr>
            <a:r>
              <a:rPr lang="en-US" sz="1600" dirty="0">
                <a:solidFill>
                  <a:srgbClr val="FFFFFF"/>
                </a:solidFill>
                <a:latin typeface="Montserrat" panose="00000500000000000000" pitchFamily="2" charset="0"/>
              </a:rPr>
              <a:t>(Up to 4K/UHD (8.3 MP per eye) @ 10-bit</a:t>
            </a:r>
          </a:p>
        </p:txBody>
      </p:sp>
      <p:grpSp>
        <p:nvGrpSpPr>
          <p:cNvPr id="32" name="Group 32"/>
          <p:cNvGrpSpPr/>
          <p:nvPr/>
        </p:nvGrpSpPr>
        <p:grpSpPr>
          <a:xfrm>
            <a:off x="12529275" y="8116676"/>
            <a:ext cx="590547" cy="590547"/>
            <a:chOff x="0" y="0"/>
            <a:chExt cx="787396" cy="787396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787400" cy="787400"/>
            </a:xfrm>
            <a:custGeom>
              <a:avLst/>
              <a:gdLst/>
              <a:ahLst/>
              <a:cxnLst/>
              <a:rect l="l" t="t" r="r" b="b"/>
              <a:pathLst>
                <a:path w="787400" h="787400">
                  <a:moveTo>
                    <a:pt x="0" y="167259"/>
                  </a:moveTo>
                  <a:cubicBezTo>
                    <a:pt x="0" y="74930"/>
                    <a:pt x="74930" y="0"/>
                    <a:pt x="167259" y="0"/>
                  </a:cubicBezTo>
                  <a:lnTo>
                    <a:pt x="620141" y="0"/>
                  </a:lnTo>
                  <a:cubicBezTo>
                    <a:pt x="712470" y="0"/>
                    <a:pt x="787400" y="74930"/>
                    <a:pt x="787400" y="167259"/>
                  </a:cubicBezTo>
                  <a:lnTo>
                    <a:pt x="787400" y="620141"/>
                  </a:lnTo>
                  <a:cubicBezTo>
                    <a:pt x="787400" y="712470"/>
                    <a:pt x="712470" y="787400"/>
                    <a:pt x="620141" y="787400"/>
                  </a:cubicBezTo>
                  <a:lnTo>
                    <a:pt x="167259" y="787400"/>
                  </a:lnTo>
                  <a:cubicBezTo>
                    <a:pt x="74930" y="787400"/>
                    <a:pt x="0" y="712470"/>
                    <a:pt x="0" y="620141"/>
                  </a:cubicBezTo>
                  <a:close/>
                </a:path>
              </a:pathLst>
            </a:custGeom>
            <a:solidFill>
              <a:srgbClr val="0097EE"/>
            </a:solidFill>
          </p:spPr>
          <p:txBody>
            <a:bodyPr/>
            <a:lstStyle/>
            <a:p>
              <a:endParaRPr lang="en-ZA"/>
            </a:p>
          </p:txBody>
        </p:sp>
      </p:grpSp>
      <p:sp>
        <p:nvSpPr>
          <p:cNvPr id="34" name="Freeform 34" descr="Checkmark with solid fill"/>
          <p:cNvSpPr/>
          <p:nvPr/>
        </p:nvSpPr>
        <p:spPr>
          <a:xfrm>
            <a:off x="12698600" y="8320178"/>
            <a:ext cx="251898" cy="183542"/>
          </a:xfrm>
          <a:custGeom>
            <a:avLst/>
            <a:gdLst/>
            <a:ahLst/>
            <a:cxnLst/>
            <a:rect l="l" t="t" r="r" b="b"/>
            <a:pathLst>
              <a:path w="251898" h="183542">
                <a:moveTo>
                  <a:pt x="0" y="0"/>
                </a:moveTo>
                <a:lnTo>
                  <a:pt x="251897" y="0"/>
                </a:lnTo>
                <a:lnTo>
                  <a:pt x="251897" y="183542"/>
                </a:lnTo>
                <a:lnTo>
                  <a:pt x="0" y="1835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  <p:sp>
        <p:nvSpPr>
          <p:cNvPr id="35" name="TextBox 35"/>
          <p:cNvSpPr txBox="1"/>
          <p:nvPr/>
        </p:nvSpPr>
        <p:spPr>
          <a:xfrm>
            <a:off x="8620519" y="9055521"/>
            <a:ext cx="2903490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20"/>
              </a:lnSpc>
            </a:pPr>
            <a:r>
              <a:rPr lang="en-US" sz="1600" dirty="0">
                <a:solidFill>
                  <a:srgbClr val="FFFFFF"/>
                </a:solidFill>
                <a:latin typeface="Montserrat" panose="00000500000000000000" pitchFamily="2" charset="0"/>
              </a:rPr>
              <a:t>Light-weight, comfortable glasses, all-day usability</a:t>
            </a:r>
          </a:p>
        </p:txBody>
      </p:sp>
      <p:grpSp>
        <p:nvGrpSpPr>
          <p:cNvPr id="36" name="Group 36"/>
          <p:cNvGrpSpPr/>
          <p:nvPr/>
        </p:nvGrpSpPr>
        <p:grpSpPr>
          <a:xfrm>
            <a:off x="7786402" y="8933633"/>
            <a:ext cx="590547" cy="590547"/>
            <a:chOff x="0" y="0"/>
            <a:chExt cx="787396" cy="787396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787400" cy="787400"/>
            </a:xfrm>
            <a:custGeom>
              <a:avLst/>
              <a:gdLst/>
              <a:ahLst/>
              <a:cxnLst/>
              <a:rect l="l" t="t" r="r" b="b"/>
              <a:pathLst>
                <a:path w="787400" h="787400">
                  <a:moveTo>
                    <a:pt x="0" y="167259"/>
                  </a:moveTo>
                  <a:cubicBezTo>
                    <a:pt x="0" y="74930"/>
                    <a:pt x="74930" y="0"/>
                    <a:pt x="167259" y="0"/>
                  </a:cubicBezTo>
                  <a:lnTo>
                    <a:pt x="620141" y="0"/>
                  </a:lnTo>
                  <a:cubicBezTo>
                    <a:pt x="712470" y="0"/>
                    <a:pt x="787400" y="74930"/>
                    <a:pt x="787400" y="167259"/>
                  </a:cubicBezTo>
                  <a:lnTo>
                    <a:pt x="787400" y="620141"/>
                  </a:lnTo>
                  <a:cubicBezTo>
                    <a:pt x="787400" y="712470"/>
                    <a:pt x="712470" y="787400"/>
                    <a:pt x="620141" y="787400"/>
                  </a:cubicBezTo>
                  <a:lnTo>
                    <a:pt x="167259" y="787400"/>
                  </a:lnTo>
                  <a:cubicBezTo>
                    <a:pt x="74930" y="787400"/>
                    <a:pt x="0" y="712470"/>
                    <a:pt x="0" y="620141"/>
                  </a:cubicBezTo>
                  <a:close/>
                </a:path>
              </a:pathLst>
            </a:custGeom>
            <a:solidFill>
              <a:srgbClr val="0097EE"/>
            </a:solidFill>
          </p:spPr>
          <p:txBody>
            <a:bodyPr/>
            <a:lstStyle/>
            <a:p>
              <a:endParaRPr lang="en-ZA"/>
            </a:p>
          </p:txBody>
        </p:sp>
      </p:grpSp>
      <p:sp>
        <p:nvSpPr>
          <p:cNvPr id="38" name="TextBox 38"/>
          <p:cNvSpPr txBox="1"/>
          <p:nvPr/>
        </p:nvSpPr>
        <p:spPr>
          <a:xfrm>
            <a:off x="13363392" y="9055521"/>
            <a:ext cx="4086408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920"/>
              </a:lnSpc>
            </a:pPr>
            <a:r>
              <a:rPr lang="en-US" sz="1600" dirty="0">
                <a:solidFill>
                  <a:srgbClr val="FFFFFF"/>
                </a:solidFill>
                <a:latin typeface="Montserrat" panose="00000500000000000000" pitchFamily="2" charset="0"/>
              </a:rPr>
              <a:t>Four monitor screen sizes                                         (22”, 24”, 27” &amp; 28”)</a:t>
            </a:r>
          </a:p>
        </p:txBody>
      </p:sp>
      <p:sp>
        <p:nvSpPr>
          <p:cNvPr id="39" name="Freeform 39" descr="Checkmark with solid fill"/>
          <p:cNvSpPr/>
          <p:nvPr/>
        </p:nvSpPr>
        <p:spPr>
          <a:xfrm>
            <a:off x="12698600" y="9137136"/>
            <a:ext cx="251898" cy="183542"/>
          </a:xfrm>
          <a:custGeom>
            <a:avLst/>
            <a:gdLst/>
            <a:ahLst/>
            <a:cxnLst/>
            <a:rect l="l" t="t" r="r" b="b"/>
            <a:pathLst>
              <a:path w="251898" h="183542">
                <a:moveTo>
                  <a:pt x="0" y="0"/>
                </a:moveTo>
                <a:lnTo>
                  <a:pt x="251897" y="0"/>
                </a:lnTo>
                <a:lnTo>
                  <a:pt x="251897" y="183542"/>
                </a:lnTo>
                <a:lnTo>
                  <a:pt x="0" y="1835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  <p:sp>
        <p:nvSpPr>
          <p:cNvPr id="40" name="Freeform 40" descr="Checkmark with solid fill"/>
          <p:cNvSpPr/>
          <p:nvPr/>
        </p:nvSpPr>
        <p:spPr>
          <a:xfrm>
            <a:off x="7960738" y="9111678"/>
            <a:ext cx="251898" cy="183542"/>
          </a:xfrm>
          <a:custGeom>
            <a:avLst/>
            <a:gdLst/>
            <a:ahLst/>
            <a:cxnLst/>
            <a:rect l="l" t="t" r="r" b="b"/>
            <a:pathLst>
              <a:path w="251898" h="183542">
                <a:moveTo>
                  <a:pt x="0" y="0"/>
                </a:moveTo>
                <a:lnTo>
                  <a:pt x="251898" y="0"/>
                </a:lnTo>
                <a:lnTo>
                  <a:pt x="251898" y="183542"/>
                </a:lnTo>
                <a:lnTo>
                  <a:pt x="0" y="1835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  <p:pic>
        <p:nvPicPr>
          <p:cNvPr id="43" name="Picture 42" descr="A blue and purple logo&#10;&#10;Description automatically generated">
            <a:extLst>
              <a:ext uri="{FF2B5EF4-FFF2-40B4-BE49-F238E27FC236}">
                <a16:creationId xmlns:a16="http://schemas.microsoft.com/office/drawing/2014/main" id="{2B03226A-E37F-54DE-3B3E-2DEEF12FF7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8734708"/>
            <a:ext cx="1317629" cy="1317629"/>
          </a:xfrm>
          <a:prstGeom prst="rect">
            <a:avLst/>
          </a:prstGeom>
        </p:spPr>
      </p:pic>
      <p:sp>
        <p:nvSpPr>
          <p:cNvPr id="44" name="TextBox 7">
            <a:extLst>
              <a:ext uri="{FF2B5EF4-FFF2-40B4-BE49-F238E27FC236}">
                <a16:creationId xmlns:a16="http://schemas.microsoft.com/office/drawing/2014/main" id="{B0CA1FE4-1D09-FFFC-BB9B-03091440A998}"/>
              </a:ext>
            </a:extLst>
          </p:cNvPr>
          <p:cNvSpPr txBox="1"/>
          <p:nvPr/>
        </p:nvSpPr>
        <p:spPr>
          <a:xfrm>
            <a:off x="7783716" y="2578428"/>
            <a:ext cx="10047083" cy="35394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35002" lvl="2" indent="-211667" algn="l">
              <a:spcBef>
                <a:spcPts val="600"/>
              </a:spcBef>
              <a:buFont typeface="Arial"/>
              <a:buChar char="⚬"/>
            </a:pPr>
            <a:r>
              <a:rPr lang="en-US" sz="2000" dirty="0">
                <a:solidFill>
                  <a:srgbClr val="FFFFFF"/>
                </a:solidFill>
                <a:latin typeface="Montserrat"/>
              </a:rPr>
              <a:t>One monitor (up to 4K) for the left and one monitor for the right stereo channel / eye</a:t>
            </a:r>
          </a:p>
          <a:p>
            <a:pPr marL="635002" lvl="2" indent="-211667" algn="l">
              <a:spcBef>
                <a:spcPts val="600"/>
              </a:spcBef>
              <a:buFont typeface="Arial"/>
              <a:buChar char="⚬"/>
            </a:pPr>
            <a:r>
              <a:rPr lang="en-US" sz="2000" dirty="0">
                <a:solidFill>
                  <a:srgbClr val="FFFFFF"/>
                </a:solidFill>
                <a:latin typeface="Montserrat"/>
              </a:rPr>
              <a:t>Linear cross-polarization of both images  (45deg / 135deg)</a:t>
            </a:r>
          </a:p>
          <a:p>
            <a:pPr marL="635002" lvl="2" indent="-211667" algn="l">
              <a:spcBef>
                <a:spcPts val="600"/>
              </a:spcBef>
              <a:buFont typeface="Arial"/>
              <a:buChar char="⚬"/>
            </a:pPr>
            <a:r>
              <a:rPr lang="en-US" sz="2000" dirty="0">
                <a:solidFill>
                  <a:srgbClr val="FFFFFF"/>
                </a:solidFill>
                <a:latin typeface="Montserrat"/>
              </a:rPr>
              <a:t>A semi-transparent, beamsplitter glass to precisely overlay both images</a:t>
            </a:r>
          </a:p>
          <a:p>
            <a:pPr marL="635002" lvl="2" indent="-211667" algn="l">
              <a:spcBef>
                <a:spcPts val="600"/>
              </a:spcBef>
              <a:buFont typeface="Arial"/>
              <a:buChar char="⚬"/>
            </a:pPr>
            <a:r>
              <a:rPr lang="en-US" sz="2000" dirty="0">
                <a:solidFill>
                  <a:srgbClr val="FFFFFF"/>
                </a:solidFill>
                <a:latin typeface="Montserrat"/>
              </a:rPr>
              <a:t>Wide (170 degree) stereoscopic viewing angle accommodates group interaction and discussion for up to 6 people</a:t>
            </a:r>
          </a:p>
          <a:p>
            <a:pPr marL="635002" lvl="2" indent="-211667" algn="l">
              <a:spcBef>
                <a:spcPts val="600"/>
              </a:spcBef>
              <a:buFont typeface="Arial"/>
              <a:buChar char="⚬"/>
            </a:pPr>
            <a:r>
              <a:rPr lang="en-US" sz="2000" dirty="0">
                <a:solidFill>
                  <a:srgbClr val="FFFFFF"/>
                </a:solidFill>
                <a:latin typeface="Montserrat"/>
              </a:rPr>
              <a:t>Optional VR model interaction, tracking reflective markers on objects, such as glasses, pens, spheres and gloves</a:t>
            </a:r>
          </a:p>
          <a:p>
            <a:pPr marL="635002" lvl="2" indent="-211667" algn="l">
              <a:spcBef>
                <a:spcPts val="600"/>
              </a:spcBef>
              <a:buFont typeface="Arial"/>
              <a:buChar char="⚬"/>
            </a:pPr>
            <a:r>
              <a:rPr lang="en-US" sz="2000" dirty="0">
                <a:solidFill>
                  <a:srgbClr val="FFFFFF"/>
                </a:solidFill>
                <a:latin typeface="Montserrat"/>
              </a:rPr>
              <a:t>Four screen diagonals – 22”, 24”, 27” and 28”</a:t>
            </a:r>
          </a:p>
          <a:p>
            <a:pPr marL="635002" lvl="2" indent="-211667" algn="l">
              <a:spcBef>
                <a:spcPts val="600"/>
              </a:spcBef>
              <a:buFont typeface="Arial"/>
              <a:buChar char="⚬"/>
            </a:pPr>
            <a:r>
              <a:rPr lang="en-US" sz="2000" dirty="0">
                <a:solidFill>
                  <a:srgbClr val="FFFFFF"/>
                </a:solidFill>
                <a:latin typeface="Montserrat"/>
              </a:rPr>
              <a:t>Three display resolutions (Full HD, 2.5K and 4K UHD) - 3D-Stereo and VR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1BE01CF7-DE0F-AC0E-78C7-0C631D0F13B3}"/>
              </a:ext>
            </a:extLst>
          </p:cNvPr>
          <p:cNvGrpSpPr/>
          <p:nvPr/>
        </p:nvGrpSpPr>
        <p:grpSpPr>
          <a:xfrm>
            <a:off x="457201" y="444875"/>
            <a:ext cx="6553199" cy="6843600"/>
            <a:chOff x="457201" y="444875"/>
            <a:chExt cx="6553199" cy="6843600"/>
          </a:xfrm>
        </p:grpSpPr>
        <p:pic>
          <p:nvPicPr>
            <p:cNvPr id="46" name="Picture 45" descr="A black screen with a glass top&#10;&#10;Description automatically generated">
              <a:extLst>
                <a:ext uri="{FF2B5EF4-FFF2-40B4-BE49-F238E27FC236}">
                  <a16:creationId xmlns:a16="http://schemas.microsoft.com/office/drawing/2014/main" id="{C42452ED-BD21-EBC0-D41B-67E0A4C06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1" y="444875"/>
              <a:ext cx="6553199" cy="609766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E10DACA7-1693-9D68-AB94-39F10F968B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9807" y="5962572"/>
              <a:ext cx="1549110" cy="130627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EFBE04BE-5DDB-7914-95FC-3A31DE415E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8917" y="5931849"/>
              <a:ext cx="1549110" cy="134553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>
              <a:extLst>
                <a:ext uri="{FF2B5EF4-FFF2-40B4-BE49-F238E27FC236}">
                  <a16:creationId xmlns:a16="http://schemas.microsoft.com/office/drawing/2014/main" id="{01628F07-1B09-2992-ED2A-7CAE5CB6F4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0285" y="5962572"/>
              <a:ext cx="1549110" cy="132590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498679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3034488"/>
            <a:ext cx="5219700" cy="984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00"/>
              </a:lnSpc>
            </a:pPr>
            <a:r>
              <a:rPr lang="en-US" sz="3200" spc="-60">
                <a:solidFill>
                  <a:srgbClr val="FFFFFF"/>
                </a:solidFill>
                <a:latin typeface="Montserrat Light"/>
              </a:rPr>
              <a:t>Typical Photogrammetry / GIS Configuration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3911175"/>
            <a:ext cx="6924886" cy="830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5400" spc="57">
                <a:solidFill>
                  <a:srgbClr val="2F5597"/>
                </a:solidFill>
                <a:latin typeface="Montserrat Bold"/>
              </a:rPr>
              <a:t>3D GLOBEVIEW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5801" y="4829494"/>
            <a:ext cx="7924736" cy="2090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3200" spc="-59" dirty="0">
                <a:solidFill>
                  <a:srgbClr val="000000"/>
                </a:solidFill>
                <a:latin typeface="Montserrat Light"/>
              </a:rPr>
              <a:t>80” Screen-diameter, passive &amp; </a:t>
            </a:r>
          </a:p>
          <a:p>
            <a:pPr algn="l">
              <a:lnSpc>
                <a:spcPts val="3359"/>
              </a:lnSpc>
            </a:pPr>
            <a:r>
              <a:rPr lang="en-US" sz="3200" spc="-59" dirty="0">
                <a:solidFill>
                  <a:srgbClr val="000000"/>
                </a:solidFill>
                <a:latin typeface="Montserrat Light"/>
              </a:rPr>
              <a:t>line-polarized LCD Stereo Display</a:t>
            </a:r>
          </a:p>
          <a:p>
            <a:pPr algn="l">
              <a:lnSpc>
                <a:spcPts val="5598"/>
              </a:lnSpc>
            </a:pPr>
            <a:endParaRPr lang="en-US" sz="3200" spc="-59" dirty="0">
              <a:solidFill>
                <a:srgbClr val="000000"/>
              </a:solidFill>
              <a:latin typeface="Montserrat Light"/>
            </a:endParaRPr>
          </a:p>
          <a:p>
            <a:pPr algn="l">
              <a:lnSpc>
                <a:spcPts val="3900"/>
              </a:lnSpc>
            </a:pPr>
            <a:endParaRPr lang="en-US" sz="3200" spc="-59" dirty="0">
              <a:solidFill>
                <a:srgbClr val="000000"/>
              </a:solidFill>
              <a:latin typeface="Montserrat Light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8387125" y="1094204"/>
            <a:ext cx="8096694" cy="8098592"/>
            <a:chOff x="0" y="0"/>
            <a:chExt cx="9031816" cy="90339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031859" cy="9033891"/>
            </a:xfrm>
            <a:custGeom>
              <a:avLst/>
              <a:gdLst/>
              <a:ahLst/>
              <a:cxnLst/>
              <a:rect l="l" t="t" r="r" b="b"/>
              <a:pathLst>
                <a:path w="9031859" h="9033891">
                  <a:moveTo>
                    <a:pt x="4515866" y="0"/>
                  </a:moveTo>
                  <a:cubicBezTo>
                    <a:pt x="7010019" y="0"/>
                    <a:pt x="9031859" y="2022348"/>
                    <a:pt x="9031859" y="4517009"/>
                  </a:cubicBezTo>
                  <a:cubicBezTo>
                    <a:pt x="9031859" y="7011670"/>
                    <a:pt x="7010019" y="9033891"/>
                    <a:pt x="4515866" y="9033891"/>
                  </a:cubicBezTo>
                  <a:cubicBezTo>
                    <a:pt x="2021713" y="9033891"/>
                    <a:pt x="0" y="7011670"/>
                    <a:pt x="0" y="4517009"/>
                  </a:cubicBezTo>
                  <a:cubicBezTo>
                    <a:pt x="0" y="2022349"/>
                    <a:pt x="2021840" y="0"/>
                    <a:pt x="451586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C368A">
                    <a:alpha val="100000"/>
                  </a:srgbClr>
                </a:gs>
                <a:gs pos="100000">
                  <a:srgbClr val="4580C2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ZA"/>
            </a:p>
          </p:txBody>
        </p:sp>
      </p:grpSp>
      <p:sp>
        <p:nvSpPr>
          <p:cNvPr id="7" name="Freeform 7"/>
          <p:cNvSpPr/>
          <p:nvPr/>
        </p:nvSpPr>
        <p:spPr>
          <a:xfrm>
            <a:off x="8153400" y="1049006"/>
            <a:ext cx="7570999" cy="7570999"/>
          </a:xfrm>
          <a:custGeom>
            <a:avLst/>
            <a:gdLst/>
            <a:ahLst/>
            <a:cxnLst/>
            <a:rect l="l" t="t" r="r" b="b"/>
            <a:pathLst>
              <a:path w="7570999" h="7570999">
                <a:moveTo>
                  <a:pt x="0" y="0"/>
                </a:moveTo>
                <a:lnTo>
                  <a:pt x="7570999" y="0"/>
                </a:lnTo>
                <a:lnTo>
                  <a:pt x="7570999" y="7570999"/>
                </a:lnTo>
                <a:lnTo>
                  <a:pt x="0" y="75709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  <p:pic>
        <p:nvPicPr>
          <p:cNvPr id="8" name="Picture 7" descr="A blue and purple logo&#10;&#10;Description automatically generated">
            <a:extLst>
              <a:ext uri="{FF2B5EF4-FFF2-40B4-BE49-F238E27FC236}">
                <a16:creationId xmlns:a16="http://schemas.microsoft.com/office/drawing/2014/main" id="{DF3C23D9-5CF2-4ABC-6437-EA86246EA3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8734708"/>
            <a:ext cx="1317629" cy="1317629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8EE4EDF8-53B8-BD96-0BA3-AC3DCC09CE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6600" y="6210300"/>
            <a:ext cx="2270644" cy="13481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1C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529275" y="8918146"/>
            <a:ext cx="590547" cy="590547"/>
            <a:chOff x="0" y="0"/>
            <a:chExt cx="787396" cy="78739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87400" cy="787400"/>
            </a:xfrm>
            <a:custGeom>
              <a:avLst/>
              <a:gdLst/>
              <a:ahLst/>
              <a:cxnLst/>
              <a:rect l="l" t="t" r="r" b="b"/>
              <a:pathLst>
                <a:path w="787400" h="787400">
                  <a:moveTo>
                    <a:pt x="0" y="167259"/>
                  </a:moveTo>
                  <a:cubicBezTo>
                    <a:pt x="0" y="74930"/>
                    <a:pt x="74930" y="0"/>
                    <a:pt x="167259" y="0"/>
                  </a:cubicBezTo>
                  <a:lnTo>
                    <a:pt x="620141" y="0"/>
                  </a:lnTo>
                  <a:cubicBezTo>
                    <a:pt x="712470" y="0"/>
                    <a:pt x="787400" y="74930"/>
                    <a:pt x="787400" y="167259"/>
                  </a:cubicBezTo>
                  <a:lnTo>
                    <a:pt x="787400" y="620141"/>
                  </a:lnTo>
                  <a:cubicBezTo>
                    <a:pt x="787400" y="712470"/>
                    <a:pt x="712470" y="787400"/>
                    <a:pt x="620141" y="787400"/>
                  </a:cubicBezTo>
                  <a:lnTo>
                    <a:pt x="167259" y="787400"/>
                  </a:lnTo>
                  <a:cubicBezTo>
                    <a:pt x="74930" y="787400"/>
                    <a:pt x="0" y="712470"/>
                    <a:pt x="0" y="620141"/>
                  </a:cubicBezTo>
                  <a:close/>
                </a:path>
              </a:pathLst>
            </a:custGeom>
            <a:solidFill>
              <a:srgbClr val="0097EE"/>
            </a:solidFill>
          </p:spPr>
          <p:txBody>
            <a:bodyPr/>
            <a:lstStyle/>
            <a:p>
              <a:endParaRPr lang="en-ZA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305981" y="8117421"/>
            <a:ext cx="4936184" cy="3195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2800" dirty="0">
                <a:solidFill>
                  <a:srgbClr val="FFFFFF"/>
                </a:solidFill>
                <a:latin typeface="Montserrat" panose="00000500000000000000" pitchFamily="2" charset="0"/>
              </a:rPr>
              <a:t>Large-Format 3D-Stereo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875157" y="1015436"/>
            <a:ext cx="8391725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3600" b="1" dirty="0">
                <a:solidFill>
                  <a:srgbClr val="FFFFFF"/>
                </a:solidFill>
                <a:latin typeface="Montserrat" panose="00000500000000000000" pitchFamily="2" charset="0"/>
              </a:rPr>
              <a:t>Multi-functional boardroom / conference LCD Stereo Display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875157" y="655018"/>
            <a:ext cx="1546169" cy="207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79"/>
              </a:lnSpc>
            </a:pPr>
            <a:r>
              <a:rPr lang="en-US" sz="1399" spc="199">
                <a:solidFill>
                  <a:srgbClr val="FFFFFF"/>
                </a:solidFill>
                <a:latin typeface="Montserrat" panose="00000500000000000000" pitchFamily="2" charset="0"/>
              </a:rPr>
              <a:t>BENEFITS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620518" y="6694360"/>
            <a:ext cx="3327641" cy="470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20"/>
              </a:lnSpc>
            </a:pPr>
            <a:r>
              <a:rPr lang="en-US" sz="1600" dirty="0">
                <a:solidFill>
                  <a:srgbClr val="FFFFFF"/>
                </a:solidFill>
                <a:latin typeface="Montserrat" panose="00000500000000000000" pitchFamily="2" charset="0"/>
              </a:rPr>
              <a:t>Viewing for up to 20 attendees</a:t>
            </a:r>
          </a:p>
          <a:p>
            <a:pPr algn="l">
              <a:lnSpc>
                <a:spcPts val="1920"/>
              </a:lnSpc>
            </a:pPr>
            <a:r>
              <a:rPr lang="en-US" sz="1400" dirty="0">
                <a:solidFill>
                  <a:srgbClr val="FFFFFF"/>
                </a:solidFill>
                <a:latin typeface="Montserrat" panose="00000500000000000000" pitchFamily="2" charset="0"/>
              </a:rPr>
              <a:t>Comfortable, light-weight glasses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7783717" y="6572472"/>
            <a:ext cx="590547" cy="590547"/>
            <a:chOff x="0" y="0"/>
            <a:chExt cx="787396" cy="78739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87400" cy="787400"/>
            </a:xfrm>
            <a:custGeom>
              <a:avLst/>
              <a:gdLst/>
              <a:ahLst/>
              <a:cxnLst/>
              <a:rect l="l" t="t" r="r" b="b"/>
              <a:pathLst>
                <a:path w="787400" h="787400">
                  <a:moveTo>
                    <a:pt x="0" y="167259"/>
                  </a:moveTo>
                  <a:cubicBezTo>
                    <a:pt x="0" y="74930"/>
                    <a:pt x="74930" y="0"/>
                    <a:pt x="167259" y="0"/>
                  </a:cubicBezTo>
                  <a:lnTo>
                    <a:pt x="620141" y="0"/>
                  </a:lnTo>
                  <a:cubicBezTo>
                    <a:pt x="712470" y="0"/>
                    <a:pt x="787400" y="74930"/>
                    <a:pt x="787400" y="167259"/>
                  </a:cubicBezTo>
                  <a:lnTo>
                    <a:pt x="787400" y="620141"/>
                  </a:lnTo>
                  <a:cubicBezTo>
                    <a:pt x="787400" y="712470"/>
                    <a:pt x="712470" y="787400"/>
                    <a:pt x="620141" y="787400"/>
                  </a:cubicBezTo>
                  <a:lnTo>
                    <a:pt x="167259" y="787400"/>
                  </a:lnTo>
                  <a:cubicBezTo>
                    <a:pt x="74930" y="787400"/>
                    <a:pt x="0" y="712470"/>
                    <a:pt x="0" y="620141"/>
                  </a:cubicBezTo>
                  <a:close/>
                </a:path>
              </a:pathLst>
            </a:custGeom>
            <a:solidFill>
              <a:srgbClr val="0097EE"/>
            </a:solidFill>
          </p:spPr>
          <p:txBody>
            <a:bodyPr/>
            <a:lstStyle/>
            <a:p>
              <a:endParaRPr lang="en-ZA"/>
            </a:p>
          </p:txBody>
        </p:sp>
      </p:grpSp>
      <p:sp>
        <p:nvSpPr>
          <p:cNvPr id="14" name="Freeform 14" descr="Checkmark with solid fill"/>
          <p:cNvSpPr/>
          <p:nvPr/>
        </p:nvSpPr>
        <p:spPr>
          <a:xfrm>
            <a:off x="7955726" y="6775974"/>
            <a:ext cx="251898" cy="183542"/>
          </a:xfrm>
          <a:custGeom>
            <a:avLst/>
            <a:gdLst/>
            <a:ahLst/>
            <a:cxnLst/>
            <a:rect l="l" t="t" r="r" b="b"/>
            <a:pathLst>
              <a:path w="251898" h="183542">
                <a:moveTo>
                  <a:pt x="0" y="0"/>
                </a:moveTo>
                <a:lnTo>
                  <a:pt x="251898" y="0"/>
                </a:lnTo>
                <a:lnTo>
                  <a:pt x="251898" y="183543"/>
                </a:lnTo>
                <a:lnTo>
                  <a:pt x="0" y="1835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  <p:sp>
        <p:nvSpPr>
          <p:cNvPr id="15" name="TextBox 15"/>
          <p:cNvSpPr txBox="1"/>
          <p:nvPr/>
        </p:nvSpPr>
        <p:spPr>
          <a:xfrm>
            <a:off x="8620519" y="7466462"/>
            <a:ext cx="2903490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20"/>
              </a:lnSpc>
            </a:pPr>
            <a:r>
              <a:rPr lang="en-US" sz="1600">
                <a:solidFill>
                  <a:srgbClr val="FFFFFF"/>
                </a:solidFill>
                <a:latin typeface="Montserrat" panose="00000500000000000000" pitchFamily="2" charset="0"/>
              </a:rPr>
              <a:t>Line-by-line polarized (circular polarization)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7786402" y="7344574"/>
            <a:ext cx="590547" cy="590547"/>
            <a:chOff x="0" y="0"/>
            <a:chExt cx="787396" cy="78739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787400" cy="787400"/>
            </a:xfrm>
            <a:custGeom>
              <a:avLst/>
              <a:gdLst/>
              <a:ahLst/>
              <a:cxnLst/>
              <a:rect l="l" t="t" r="r" b="b"/>
              <a:pathLst>
                <a:path w="787400" h="787400">
                  <a:moveTo>
                    <a:pt x="0" y="167259"/>
                  </a:moveTo>
                  <a:cubicBezTo>
                    <a:pt x="0" y="74930"/>
                    <a:pt x="74930" y="0"/>
                    <a:pt x="167259" y="0"/>
                  </a:cubicBezTo>
                  <a:lnTo>
                    <a:pt x="620141" y="0"/>
                  </a:lnTo>
                  <a:cubicBezTo>
                    <a:pt x="712470" y="0"/>
                    <a:pt x="787400" y="74930"/>
                    <a:pt x="787400" y="167259"/>
                  </a:cubicBezTo>
                  <a:lnTo>
                    <a:pt x="787400" y="620141"/>
                  </a:lnTo>
                  <a:cubicBezTo>
                    <a:pt x="787400" y="712470"/>
                    <a:pt x="712470" y="787400"/>
                    <a:pt x="620141" y="787400"/>
                  </a:cubicBezTo>
                  <a:lnTo>
                    <a:pt x="167259" y="787400"/>
                  </a:lnTo>
                  <a:cubicBezTo>
                    <a:pt x="74930" y="787400"/>
                    <a:pt x="0" y="712470"/>
                    <a:pt x="0" y="620141"/>
                  </a:cubicBezTo>
                  <a:close/>
                </a:path>
              </a:pathLst>
            </a:custGeom>
            <a:solidFill>
              <a:srgbClr val="0097EE"/>
            </a:solidFill>
          </p:spPr>
          <p:txBody>
            <a:bodyPr/>
            <a:lstStyle/>
            <a:p>
              <a:endParaRPr lang="en-ZA"/>
            </a:p>
          </p:txBody>
        </p:sp>
      </p:grpSp>
      <p:sp>
        <p:nvSpPr>
          <p:cNvPr id="18" name="Freeform 18" descr="Checkmark with solid fill"/>
          <p:cNvSpPr/>
          <p:nvPr/>
        </p:nvSpPr>
        <p:spPr>
          <a:xfrm>
            <a:off x="7955726" y="7548076"/>
            <a:ext cx="251898" cy="183542"/>
          </a:xfrm>
          <a:custGeom>
            <a:avLst/>
            <a:gdLst/>
            <a:ahLst/>
            <a:cxnLst/>
            <a:rect l="l" t="t" r="r" b="b"/>
            <a:pathLst>
              <a:path w="251898" h="183542">
                <a:moveTo>
                  <a:pt x="0" y="0"/>
                </a:moveTo>
                <a:lnTo>
                  <a:pt x="251898" y="0"/>
                </a:lnTo>
                <a:lnTo>
                  <a:pt x="251898" y="183542"/>
                </a:lnTo>
                <a:lnTo>
                  <a:pt x="0" y="1835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  <p:sp>
        <p:nvSpPr>
          <p:cNvPr id="19" name="TextBox 19"/>
          <p:cNvSpPr txBox="1"/>
          <p:nvPr/>
        </p:nvSpPr>
        <p:spPr>
          <a:xfrm>
            <a:off x="8620519" y="8238564"/>
            <a:ext cx="2903490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20"/>
              </a:lnSpc>
            </a:pPr>
            <a:r>
              <a:rPr lang="en-US" sz="1600" dirty="0">
                <a:solidFill>
                  <a:srgbClr val="FFFFFF"/>
                </a:solidFill>
                <a:latin typeface="Montserrat" panose="00000500000000000000" pitchFamily="2" charset="0"/>
              </a:rPr>
              <a:t>3D-Stereo and / or 2D content simultaneously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7786402" y="8116676"/>
            <a:ext cx="590547" cy="590547"/>
            <a:chOff x="0" y="0"/>
            <a:chExt cx="787396" cy="787396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787400" cy="787400"/>
            </a:xfrm>
            <a:custGeom>
              <a:avLst/>
              <a:gdLst/>
              <a:ahLst/>
              <a:cxnLst/>
              <a:rect l="l" t="t" r="r" b="b"/>
              <a:pathLst>
                <a:path w="787400" h="787400">
                  <a:moveTo>
                    <a:pt x="0" y="167259"/>
                  </a:moveTo>
                  <a:cubicBezTo>
                    <a:pt x="0" y="74930"/>
                    <a:pt x="74930" y="0"/>
                    <a:pt x="167259" y="0"/>
                  </a:cubicBezTo>
                  <a:lnTo>
                    <a:pt x="620141" y="0"/>
                  </a:lnTo>
                  <a:cubicBezTo>
                    <a:pt x="712470" y="0"/>
                    <a:pt x="787400" y="74930"/>
                    <a:pt x="787400" y="167259"/>
                  </a:cubicBezTo>
                  <a:lnTo>
                    <a:pt x="787400" y="620141"/>
                  </a:lnTo>
                  <a:cubicBezTo>
                    <a:pt x="787400" y="712470"/>
                    <a:pt x="712470" y="787400"/>
                    <a:pt x="620141" y="787400"/>
                  </a:cubicBezTo>
                  <a:lnTo>
                    <a:pt x="167259" y="787400"/>
                  </a:lnTo>
                  <a:cubicBezTo>
                    <a:pt x="74930" y="787400"/>
                    <a:pt x="0" y="712470"/>
                    <a:pt x="0" y="620141"/>
                  </a:cubicBezTo>
                  <a:close/>
                </a:path>
              </a:pathLst>
            </a:custGeom>
            <a:solidFill>
              <a:srgbClr val="0097EE"/>
            </a:solidFill>
          </p:spPr>
          <p:txBody>
            <a:bodyPr/>
            <a:lstStyle/>
            <a:p>
              <a:endParaRPr lang="en-ZA"/>
            </a:p>
          </p:txBody>
        </p:sp>
      </p:grpSp>
      <p:sp>
        <p:nvSpPr>
          <p:cNvPr id="22" name="Freeform 22" descr="Checkmark with solid fill"/>
          <p:cNvSpPr/>
          <p:nvPr/>
        </p:nvSpPr>
        <p:spPr>
          <a:xfrm>
            <a:off x="7955726" y="8320178"/>
            <a:ext cx="251898" cy="183542"/>
          </a:xfrm>
          <a:custGeom>
            <a:avLst/>
            <a:gdLst/>
            <a:ahLst/>
            <a:cxnLst/>
            <a:rect l="l" t="t" r="r" b="b"/>
            <a:pathLst>
              <a:path w="251898" h="183542">
                <a:moveTo>
                  <a:pt x="0" y="0"/>
                </a:moveTo>
                <a:lnTo>
                  <a:pt x="251898" y="0"/>
                </a:lnTo>
                <a:lnTo>
                  <a:pt x="251898" y="183542"/>
                </a:lnTo>
                <a:lnTo>
                  <a:pt x="0" y="1835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  <p:sp>
        <p:nvSpPr>
          <p:cNvPr id="23" name="TextBox 23"/>
          <p:cNvSpPr txBox="1"/>
          <p:nvPr/>
        </p:nvSpPr>
        <p:spPr>
          <a:xfrm>
            <a:off x="13363392" y="6693101"/>
            <a:ext cx="3055890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20"/>
              </a:lnSpc>
            </a:pPr>
            <a:r>
              <a:rPr lang="en-US" sz="1600" dirty="0">
                <a:solidFill>
                  <a:srgbClr val="FFFFFF"/>
                </a:solidFill>
                <a:latin typeface="Montserrat" panose="00000500000000000000" pitchFamily="2" charset="0"/>
              </a:rPr>
              <a:t>3840 x 1080p 3D-Stereo</a:t>
            </a:r>
          </a:p>
          <a:p>
            <a:pPr>
              <a:lnSpc>
                <a:spcPts val="1920"/>
              </a:lnSpc>
            </a:pPr>
            <a:r>
              <a:rPr lang="en-US" sz="1600" dirty="0">
                <a:solidFill>
                  <a:srgbClr val="FFFFFF"/>
                </a:solidFill>
                <a:latin typeface="Montserrat" panose="00000500000000000000" pitchFamily="2" charset="0"/>
              </a:rPr>
              <a:t>3840 x 2160p (4K) mono 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12529275" y="6571213"/>
            <a:ext cx="590547" cy="590547"/>
            <a:chOff x="0" y="0"/>
            <a:chExt cx="787396" cy="787396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787400" cy="787400"/>
            </a:xfrm>
            <a:custGeom>
              <a:avLst/>
              <a:gdLst/>
              <a:ahLst/>
              <a:cxnLst/>
              <a:rect l="l" t="t" r="r" b="b"/>
              <a:pathLst>
                <a:path w="787400" h="787400">
                  <a:moveTo>
                    <a:pt x="0" y="167259"/>
                  </a:moveTo>
                  <a:cubicBezTo>
                    <a:pt x="0" y="74930"/>
                    <a:pt x="74930" y="0"/>
                    <a:pt x="167259" y="0"/>
                  </a:cubicBezTo>
                  <a:lnTo>
                    <a:pt x="620141" y="0"/>
                  </a:lnTo>
                  <a:cubicBezTo>
                    <a:pt x="712470" y="0"/>
                    <a:pt x="787400" y="74930"/>
                    <a:pt x="787400" y="167259"/>
                  </a:cubicBezTo>
                  <a:lnTo>
                    <a:pt x="787400" y="620141"/>
                  </a:lnTo>
                  <a:cubicBezTo>
                    <a:pt x="787400" y="712470"/>
                    <a:pt x="712470" y="787400"/>
                    <a:pt x="620141" y="787400"/>
                  </a:cubicBezTo>
                  <a:lnTo>
                    <a:pt x="167259" y="787400"/>
                  </a:lnTo>
                  <a:cubicBezTo>
                    <a:pt x="74930" y="787400"/>
                    <a:pt x="0" y="712470"/>
                    <a:pt x="0" y="620141"/>
                  </a:cubicBezTo>
                  <a:close/>
                </a:path>
              </a:pathLst>
            </a:custGeom>
            <a:solidFill>
              <a:srgbClr val="0097EE"/>
            </a:solidFill>
          </p:spPr>
          <p:txBody>
            <a:bodyPr/>
            <a:lstStyle/>
            <a:p>
              <a:endParaRPr lang="en-ZA"/>
            </a:p>
          </p:txBody>
        </p:sp>
      </p:grpSp>
      <p:sp>
        <p:nvSpPr>
          <p:cNvPr id="26" name="Freeform 26" descr="Checkmark with solid fill"/>
          <p:cNvSpPr/>
          <p:nvPr/>
        </p:nvSpPr>
        <p:spPr>
          <a:xfrm>
            <a:off x="12698600" y="6774715"/>
            <a:ext cx="251898" cy="183542"/>
          </a:xfrm>
          <a:custGeom>
            <a:avLst/>
            <a:gdLst/>
            <a:ahLst/>
            <a:cxnLst/>
            <a:rect l="l" t="t" r="r" b="b"/>
            <a:pathLst>
              <a:path w="251898" h="183542">
                <a:moveTo>
                  <a:pt x="0" y="0"/>
                </a:moveTo>
                <a:lnTo>
                  <a:pt x="251897" y="0"/>
                </a:lnTo>
                <a:lnTo>
                  <a:pt x="251897" y="183543"/>
                </a:lnTo>
                <a:lnTo>
                  <a:pt x="0" y="1835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  <p:grpSp>
        <p:nvGrpSpPr>
          <p:cNvPr id="28" name="Group 28"/>
          <p:cNvGrpSpPr/>
          <p:nvPr/>
        </p:nvGrpSpPr>
        <p:grpSpPr>
          <a:xfrm>
            <a:off x="12529275" y="7344574"/>
            <a:ext cx="590547" cy="590547"/>
            <a:chOff x="0" y="0"/>
            <a:chExt cx="787396" cy="787396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787400" cy="787400"/>
            </a:xfrm>
            <a:custGeom>
              <a:avLst/>
              <a:gdLst/>
              <a:ahLst/>
              <a:cxnLst/>
              <a:rect l="l" t="t" r="r" b="b"/>
              <a:pathLst>
                <a:path w="787400" h="787400">
                  <a:moveTo>
                    <a:pt x="0" y="167259"/>
                  </a:moveTo>
                  <a:cubicBezTo>
                    <a:pt x="0" y="74930"/>
                    <a:pt x="74930" y="0"/>
                    <a:pt x="167259" y="0"/>
                  </a:cubicBezTo>
                  <a:lnTo>
                    <a:pt x="620141" y="0"/>
                  </a:lnTo>
                  <a:cubicBezTo>
                    <a:pt x="712470" y="0"/>
                    <a:pt x="787400" y="74930"/>
                    <a:pt x="787400" y="167259"/>
                  </a:cubicBezTo>
                  <a:lnTo>
                    <a:pt x="787400" y="620141"/>
                  </a:lnTo>
                  <a:cubicBezTo>
                    <a:pt x="787400" y="712470"/>
                    <a:pt x="712470" y="787400"/>
                    <a:pt x="620141" y="787400"/>
                  </a:cubicBezTo>
                  <a:lnTo>
                    <a:pt x="167259" y="787400"/>
                  </a:lnTo>
                  <a:cubicBezTo>
                    <a:pt x="74930" y="787400"/>
                    <a:pt x="0" y="712470"/>
                    <a:pt x="0" y="620141"/>
                  </a:cubicBezTo>
                  <a:close/>
                </a:path>
              </a:pathLst>
            </a:custGeom>
            <a:solidFill>
              <a:srgbClr val="0097EE"/>
            </a:solidFill>
          </p:spPr>
          <p:txBody>
            <a:bodyPr/>
            <a:lstStyle/>
            <a:p>
              <a:endParaRPr lang="en-ZA"/>
            </a:p>
          </p:txBody>
        </p:sp>
      </p:grpSp>
      <p:sp>
        <p:nvSpPr>
          <p:cNvPr id="30" name="Freeform 30" descr="Checkmark with solid fill"/>
          <p:cNvSpPr/>
          <p:nvPr/>
        </p:nvSpPr>
        <p:spPr>
          <a:xfrm>
            <a:off x="12698600" y="7548076"/>
            <a:ext cx="251898" cy="183542"/>
          </a:xfrm>
          <a:custGeom>
            <a:avLst/>
            <a:gdLst/>
            <a:ahLst/>
            <a:cxnLst/>
            <a:rect l="l" t="t" r="r" b="b"/>
            <a:pathLst>
              <a:path w="251898" h="183542">
                <a:moveTo>
                  <a:pt x="0" y="0"/>
                </a:moveTo>
                <a:lnTo>
                  <a:pt x="251897" y="0"/>
                </a:lnTo>
                <a:lnTo>
                  <a:pt x="251897" y="183542"/>
                </a:lnTo>
                <a:lnTo>
                  <a:pt x="0" y="1835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  <p:sp>
        <p:nvSpPr>
          <p:cNvPr id="31" name="TextBox 31"/>
          <p:cNvSpPr txBox="1"/>
          <p:nvPr/>
        </p:nvSpPr>
        <p:spPr>
          <a:xfrm>
            <a:off x="13363392" y="8238564"/>
            <a:ext cx="2903490" cy="243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20"/>
              </a:lnSpc>
            </a:pPr>
            <a:r>
              <a:rPr lang="en-US" sz="1600" dirty="0">
                <a:solidFill>
                  <a:srgbClr val="FFFFFF"/>
                </a:solidFill>
                <a:latin typeface="Montserrat" panose="00000500000000000000" pitchFamily="2" charset="0"/>
              </a:rPr>
              <a:t>Absolutely flicker-free</a:t>
            </a:r>
          </a:p>
        </p:txBody>
      </p:sp>
      <p:grpSp>
        <p:nvGrpSpPr>
          <p:cNvPr id="32" name="Group 32"/>
          <p:cNvGrpSpPr/>
          <p:nvPr/>
        </p:nvGrpSpPr>
        <p:grpSpPr>
          <a:xfrm>
            <a:off x="12529275" y="8116676"/>
            <a:ext cx="590547" cy="590547"/>
            <a:chOff x="0" y="0"/>
            <a:chExt cx="787396" cy="787396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787400" cy="787400"/>
            </a:xfrm>
            <a:custGeom>
              <a:avLst/>
              <a:gdLst/>
              <a:ahLst/>
              <a:cxnLst/>
              <a:rect l="l" t="t" r="r" b="b"/>
              <a:pathLst>
                <a:path w="787400" h="787400">
                  <a:moveTo>
                    <a:pt x="0" y="167259"/>
                  </a:moveTo>
                  <a:cubicBezTo>
                    <a:pt x="0" y="74930"/>
                    <a:pt x="74930" y="0"/>
                    <a:pt x="167259" y="0"/>
                  </a:cubicBezTo>
                  <a:lnTo>
                    <a:pt x="620141" y="0"/>
                  </a:lnTo>
                  <a:cubicBezTo>
                    <a:pt x="712470" y="0"/>
                    <a:pt x="787400" y="74930"/>
                    <a:pt x="787400" y="167259"/>
                  </a:cubicBezTo>
                  <a:lnTo>
                    <a:pt x="787400" y="620141"/>
                  </a:lnTo>
                  <a:cubicBezTo>
                    <a:pt x="787400" y="712470"/>
                    <a:pt x="712470" y="787400"/>
                    <a:pt x="620141" y="787400"/>
                  </a:cubicBezTo>
                  <a:lnTo>
                    <a:pt x="167259" y="787400"/>
                  </a:lnTo>
                  <a:cubicBezTo>
                    <a:pt x="74930" y="787400"/>
                    <a:pt x="0" y="712470"/>
                    <a:pt x="0" y="620141"/>
                  </a:cubicBezTo>
                  <a:close/>
                </a:path>
              </a:pathLst>
            </a:custGeom>
            <a:solidFill>
              <a:srgbClr val="0097EE"/>
            </a:solidFill>
          </p:spPr>
          <p:txBody>
            <a:bodyPr/>
            <a:lstStyle/>
            <a:p>
              <a:endParaRPr lang="en-ZA"/>
            </a:p>
          </p:txBody>
        </p:sp>
      </p:grpSp>
      <p:sp>
        <p:nvSpPr>
          <p:cNvPr id="34" name="Freeform 34" descr="Checkmark with solid fill"/>
          <p:cNvSpPr/>
          <p:nvPr/>
        </p:nvSpPr>
        <p:spPr>
          <a:xfrm>
            <a:off x="12698600" y="8320178"/>
            <a:ext cx="251898" cy="183542"/>
          </a:xfrm>
          <a:custGeom>
            <a:avLst/>
            <a:gdLst/>
            <a:ahLst/>
            <a:cxnLst/>
            <a:rect l="l" t="t" r="r" b="b"/>
            <a:pathLst>
              <a:path w="251898" h="183542">
                <a:moveTo>
                  <a:pt x="0" y="0"/>
                </a:moveTo>
                <a:lnTo>
                  <a:pt x="251897" y="0"/>
                </a:lnTo>
                <a:lnTo>
                  <a:pt x="251897" y="183542"/>
                </a:lnTo>
                <a:lnTo>
                  <a:pt x="0" y="1835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  <p:sp>
        <p:nvSpPr>
          <p:cNvPr id="35" name="TextBox 35"/>
          <p:cNvSpPr txBox="1"/>
          <p:nvPr/>
        </p:nvSpPr>
        <p:spPr>
          <a:xfrm>
            <a:off x="8620519" y="9055521"/>
            <a:ext cx="2903490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20"/>
              </a:lnSpc>
            </a:pPr>
            <a:r>
              <a:rPr lang="en-US" sz="1600">
                <a:solidFill>
                  <a:srgbClr val="FFFFFF"/>
                </a:solidFill>
                <a:latin typeface="Montserrat" panose="00000500000000000000" pitchFamily="2" charset="0"/>
              </a:rPr>
              <a:t>Typically, 1.5 to 6m viewing distance</a:t>
            </a:r>
          </a:p>
        </p:txBody>
      </p:sp>
      <p:grpSp>
        <p:nvGrpSpPr>
          <p:cNvPr id="36" name="Group 36"/>
          <p:cNvGrpSpPr/>
          <p:nvPr/>
        </p:nvGrpSpPr>
        <p:grpSpPr>
          <a:xfrm>
            <a:off x="7786402" y="8933633"/>
            <a:ext cx="590547" cy="590547"/>
            <a:chOff x="0" y="0"/>
            <a:chExt cx="787396" cy="787396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787400" cy="787400"/>
            </a:xfrm>
            <a:custGeom>
              <a:avLst/>
              <a:gdLst/>
              <a:ahLst/>
              <a:cxnLst/>
              <a:rect l="l" t="t" r="r" b="b"/>
              <a:pathLst>
                <a:path w="787400" h="787400">
                  <a:moveTo>
                    <a:pt x="0" y="167259"/>
                  </a:moveTo>
                  <a:cubicBezTo>
                    <a:pt x="0" y="74930"/>
                    <a:pt x="74930" y="0"/>
                    <a:pt x="167259" y="0"/>
                  </a:cubicBezTo>
                  <a:lnTo>
                    <a:pt x="620141" y="0"/>
                  </a:lnTo>
                  <a:cubicBezTo>
                    <a:pt x="712470" y="0"/>
                    <a:pt x="787400" y="74930"/>
                    <a:pt x="787400" y="167259"/>
                  </a:cubicBezTo>
                  <a:lnTo>
                    <a:pt x="787400" y="620141"/>
                  </a:lnTo>
                  <a:cubicBezTo>
                    <a:pt x="787400" y="712470"/>
                    <a:pt x="712470" y="787400"/>
                    <a:pt x="620141" y="787400"/>
                  </a:cubicBezTo>
                  <a:lnTo>
                    <a:pt x="167259" y="787400"/>
                  </a:lnTo>
                  <a:cubicBezTo>
                    <a:pt x="74930" y="787400"/>
                    <a:pt x="0" y="712470"/>
                    <a:pt x="0" y="620141"/>
                  </a:cubicBezTo>
                  <a:close/>
                </a:path>
              </a:pathLst>
            </a:custGeom>
            <a:solidFill>
              <a:srgbClr val="0097EE"/>
            </a:solidFill>
          </p:spPr>
          <p:txBody>
            <a:bodyPr/>
            <a:lstStyle/>
            <a:p>
              <a:endParaRPr lang="en-ZA"/>
            </a:p>
          </p:txBody>
        </p:sp>
      </p:grpSp>
      <p:sp>
        <p:nvSpPr>
          <p:cNvPr id="38" name="TextBox 38"/>
          <p:cNvSpPr txBox="1"/>
          <p:nvPr/>
        </p:nvSpPr>
        <p:spPr>
          <a:xfrm>
            <a:off x="13363392" y="8969764"/>
            <a:ext cx="2903490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20"/>
              </a:lnSpc>
            </a:pPr>
            <a:r>
              <a:rPr lang="en-US" sz="1600" dirty="0">
                <a:solidFill>
                  <a:srgbClr val="FFFFFF"/>
                </a:solidFill>
                <a:latin typeface="Montserrat" panose="00000500000000000000" pitchFamily="2" charset="0"/>
              </a:rPr>
              <a:t>Standard graphic cards and drivers by NVIDIA and AMD</a:t>
            </a:r>
          </a:p>
        </p:txBody>
      </p:sp>
      <p:sp>
        <p:nvSpPr>
          <p:cNvPr id="39" name="Freeform 39" descr="Checkmark with solid fill"/>
          <p:cNvSpPr/>
          <p:nvPr/>
        </p:nvSpPr>
        <p:spPr>
          <a:xfrm>
            <a:off x="12698600" y="9137136"/>
            <a:ext cx="251898" cy="183542"/>
          </a:xfrm>
          <a:custGeom>
            <a:avLst/>
            <a:gdLst/>
            <a:ahLst/>
            <a:cxnLst/>
            <a:rect l="l" t="t" r="r" b="b"/>
            <a:pathLst>
              <a:path w="251898" h="183542">
                <a:moveTo>
                  <a:pt x="0" y="0"/>
                </a:moveTo>
                <a:lnTo>
                  <a:pt x="251897" y="0"/>
                </a:lnTo>
                <a:lnTo>
                  <a:pt x="251897" y="183542"/>
                </a:lnTo>
                <a:lnTo>
                  <a:pt x="0" y="1835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  <p:sp>
        <p:nvSpPr>
          <p:cNvPr id="40" name="Freeform 40" descr="Checkmark with solid fill"/>
          <p:cNvSpPr/>
          <p:nvPr/>
        </p:nvSpPr>
        <p:spPr>
          <a:xfrm>
            <a:off x="7960738" y="9111678"/>
            <a:ext cx="251898" cy="183542"/>
          </a:xfrm>
          <a:custGeom>
            <a:avLst/>
            <a:gdLst/>
            <a:ahLst/>
            <a:cxnLst/>
            <a:rect l="l" t="t" r="r" b="b"/>
            <a:pathLst>
              <a:path w="251898" h="183542">
                <a:moveTo>
                  <a:pt x="0" y="0"/>
                </a:moveTo>
                <a:lnTo>
                  <a:pt x="251898" y="0"/>
                </a:lnTo>
                <a:lnTo>
                  <a:pt x="251898" y="183542"/>
                </a:lnTo>
                <a:lnTo>
                  <a:pt x="0" y="1835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  <p:pic>
        <p:nvPicPr>
          <p:cNvPr id="43" name="Picture 42" descr="A blue and purple logo&#10;&#10;Description automatically generated">
            <a:extLst>
              <a:ext uri="{FF2B5EF4-FFF2-40B4-BE49-F238E27FC236}">
                <a16:creationId xmlns:a16="http://schemas.microsoft.com/office/drawing/2014/main" id="{2B03226A-E37F-54DE-3B3E-2DEEF12FF7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8734708"/>
            <a:ext cx="1317629" cy="1317629"/>
          </a:xfrm>
          <a:prstGeom prst="rect">
            <a:avLst/>
          </a:prstGeom>
        </p:spPr>
      </p:pic>
      <p:sp>
        <p:nvSpPr>
          <p:cNvPr id="44" name="TextBox 7">
            <a:extLst>
              <a:ext uri="{FF2B5EF4-FFF2-40B4-BE49-F238E27FC236}">
                <a16:creationId xmlns:a16="http://schemas.microsoft.com/office/drawing/2014/main" id="{B0CA1FE4-1D09-FFFC-BB9B-03091440A998}"/>
              </a:ext>
            </a:extLst>
          </p:cNvPr>
          <p:cNvSpPr txBox="1"/>
          <p:nvPr/>
        </p:nvSpPr>
        <p:spPr>
          <a:xfrm>
            <a:off x="7879874" y="2576780"/>
            <a:ext cx="9798525" cy="36163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35002" lvl="2" indent="-211667" algn="l">
              <a:spcBef>
                <a:spcPts val="600"/>
              </a:spcBef>
              <a:buFont typeface="Arial"/>
              <a:buChar char="⚬"/>
            </a:pPr>
            <a:r>
              <a:rPr lang="en-US" sz="2000" dirty="0">
                <a:solidFill>
                  <a:srgbClr val="FFFFFF"/>
                </a:solidFill>
                <a:latin typeface="Montserrat"/>
              </a:rPr>
              <a:t>Ultimate visual 3D-stereo or VR-interactive display</a:t>
            </a:r>
          </a:p>
          <a:p>
            <a:pPr marL="635002" lvl="2" indent="-211667" algn="l">
              <a:spcBef>
                <a:spcPts val="600"/>
              </a:spcBef>
              <a:buFont typeface="Arial"/>
              <a:buChar char="⚬"/>
            </a:pPr>
            <a:r>
              <a:rPr lang="en-US" sz="2000" dirty="0">
                <a:solidFill>
                  <a:srgbClr val="FFFFFF"/>
                </a:solidFill>
                <a:latin typeface="Montserrat"/>
              </a:rPr>
              <a:t>Lightweight, comfortable polarization glasses, 170⁰ wide viewing angle</a:t>
            </a:r>
          </a:p>
          <a:p>
            <a:pPr marL="635002" lvl="2" indent="-211667" algn="l">
              <a:spcBef>
                <a:spcPts val="600"/>
              </a:spcBef>
              <a:buFont typeface="Arial"/>
              <a:buChar char="⚬"/>
            </a:pPr>
            <a:r>
              <a:rPr lang="en-US" sz="2000" dirty="0">
                <a:solidFill>
                  <a:srgbClr val="FFFFFF"/>
                </a:solidFill>
                <a:latin typeface="Montserrat"/>
              </a:rPr>
              <a:t>Stereoscopic group visualization for applications such as: </a:t>
            </a:r>
          </a:p>
          <a:p>
            <a:pPr marL="1092202" lvl="3" indent="-211667">
              <a:spcBef>
                <a:spcPts val="600"/>
              </a:spcBef>
              <a:buFont typeface="Arial"/>
              <a:buChar char="⚬"/>
            </a:pPr>
            <a:r>
              <a:rPr lang="en-US" sz="2000" dirty="0">
                <a:solidFill>
                  <a:srgbClr val="FFFFFF"/>
                </a:solidFill>
                <a:latin typeface="Montserrat"/>
              </a:rPr>
              <a:t>GIS - Smart City models, photogrammetry, C4i, 3D terrain and land cover, architecture and engineering design and BIM</a:t>
            </a:r>
          </a:p>
          <a:p>
            <a:pPr marL="1092202" lvl="3" indent="-211667">
              <a:spcBef>
                <a:spcPts val="600"/>
              </a:spcBef>
              <a:buFont typeface="Arial"/>
              <a:buChar char="⚬"/>
            </a:pPr>
            <a:r>
              <a:rPr lang="en-US" sz="2000" dirty="0">
                <a:solidFill>
                  <a:srgbClr val="FFFFFF"/>
                </a:solidFill>
                <a:latin typeface="Montserrat"/>
              </a:rPr>
              <a:t>Native 4K-Resolution for standard mono content (3840 x 2160p)</a:t>
            </a:r>
          </a:p>
          <a:p>
            <a:pPr marL="1092202" lvl="3" indent="-211667">
              <a:spcBef>
                <a:spcPts val="600"/>
              </a:spcBef>
              <a:buFont typeface="Arial"/>
              <a:buChar char="⚬"/>
            </a:pPr>
            <a:r>
              <a:rPr lang="en-US" sz="2000" dirty="0">
                <a:solidFill>
                  <a:srgbClr val="FFFFFF"/>
                </a:solidFill>
                <a:latin typeface="Montserrat"/>
              </a:rPr>
              <a:t>Horizontal-interlaced stereoscopic content (3840 x 1080p)</a:t>
            </a:r>
          </a:p>
          <a:p>
            <a:pPr marL="1092202" lvl="3" indent="-211667">
              <a:spcBef>
                <a:spcPts val="600"/>
              </a:spcBef>
              <a:buFont typeface="Arial"/>
              <a:buChar char="⚬"/>
            </a:pPr>
            <a:r>
              <a:rPr lang="en-US" sz="2000" dirty="0">
                <a:solidFill>
                  <a:srgbClr val="FFFFFF"/>
                </a:solidFill>
                <a:latin typeface="Montserrat"/>
              </a:rPr>
              <a:t>Innovative tracking solutions available for the 3D </a:t>
            </a:r>
            <a:r>
              <a:rPr lang="en-US" sz="2000" dirty="0" err="1">
                <a:solidFill>
                  <a:srgbClr val="FFFFFF"/>
                </a:solidFill>
                <a:latin typeface="Montserrat"/>
              </a:rPr>
              <a:t>GlobeView</a:t>
            </a:r>
            <a:r>
              <a:rPr lang="en-US" sz="2000" dirty="0">
                <a:solidFill>
                  <a:srgbClr val="FFFFFF"/>
                </a:solidFill>
                <a:latin typeface="Montserrat"/>
              </a:rPr>
              <a:t>, e.g. integration with ART tracking hardware</a:t>
            </a:r>
          </a:p>
          <a:p>
            <a:pPr marL="635002" lvl="2" indent="-211667">
              <a:spcBef>
                <a:spcPts val="600"/>
              </a:spcBef>
              <a:buFont typeface="Arial"/>
              <a:buChar char="⚬"/>
            </a:pPr>
            <a:r>
              <a:rPr lang="en-US" sz="2000" dirty="0">
                <a:solidFill>
                  <a:srgbClr val="FFFFFF"/>
                </a:solidFill>
                <a:latin typeface="Montserrat"/>
              </a:rPr>
              <a:t>Complete Workstation &amp; Display HW Solution offered by Akili3D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E82F9FB-42EC-352A-825A-4DCD3F9DA5D3}"/>
              </a:ext>
            </a:extLst>
          </p:cNvPr>
          <p:cNvGrpSpPr/>
          <p:nvPr/>
        </p:nvGrpSpPr>
        <p:grpSpPr>
          <a:xfrm>
            <a:off x="-263742" y="-1181101"/>
            <a:ext cx="8011364" cy="8847601"/>
            <a:chOff x="-263742" y="-1181101"/>
            <a:chExt cx="8011364" cy="8847601"/>
          </a:xfrm>
        </p:grpSpPr>
        <p:pic>
          <p:nvPicPr>
            <p:cNvPr id="42" name="Picture 41" descr="A large screen on a stand&#10;&#10;Description automatically generated">
              <a:extLst>
                <a:ext uri="{FF2B5EF4-FFF2-40B4-BE49-F238E27FC236}">
                  <a16:creationId xmlns:a16="http://schemas.microsoft.com/office/drawing/2014/main" id="{38363DE7-6A68-1676-ED70-5AEFEF024D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3742" y="-1181101"/>
              <a:ext cx="8011364" cy="8847601"/>
            </a:xfrm>
            <a:prstGeom prst="rect">
              <a:avLst/>
            </a:prstGeom>
          </p:spPr>
        </p:pic>
        <p:pic>
          <p:nvPicPr>
            <p:cNvPr id="1026" name="Picture 2" descr="AMD Ryzen Threadripper Logo">
              <a:extLst>
                <a:ext uri="{FF2B5EF4-FFF2-40B4-BE49-F238E27FC236}">
                  <a16:creationId xmlns:a16="http://schemas.microsoft.com/office/drawing/2014/main" id="{660F572B-8298-4768-2362-FAB91A4EC9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37" y="462939"/>
              <a:ext cx="2661979" cy="20135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Grafik 4">
            <a:extLst>
              <a:ext uri="{FF2B5EF4-FFF2-40B4-BE49-F238E27FC236}">
                <a16:creationId xmlns:a16="http://schemas.microsoft.com/office/drawing/2014/main" id="{22F60A1E-9802-6970-1B30-E6503FA3F2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246542"/>
            <a:ext cx="944336" cy="5607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31">
            <a:extLst>
              <a:ext uri="{FF2B5EF4-FFF2-40B4-BE49-F238E27FC236}">
                <a16:creationId xmlns:a16="http://schemas.microsoft.com/office/drawing/2014/main" id="{206B4A29-4B81-4C98-CBAF-95666F0F1E10}"/>
              </a:ext>
            </a:extLst>
          </p:cNvPr>
          <p:cNvSpPr txBox="1"/>
          <p:nvPr/>
        </p:nvSpPr>
        <p:spPr>
          <a:xfrm>
            <a:off x="13392244" y="7455350"/>
            <a:ext cx="2903490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20"/>
              </a:lnSpc>
            </a:pPr>
            <a:r>
              <a:rPr lang="en-US" sz="1600" dirty="0">
                <a:solidFill>
                  <a:srgbClr val="FFFFFF"/>
                </a:solidFill>
                <a:latin typeface="Montserrat" panose="00000500000000000000" pitchFamily="2" charset="0"/>
              </a:rPr>
              <a:t>Very bright &amp; contrast-rich meeting room display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62239" y="3911175"/>
            <a:ext cx="6924886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5400" spc="57" dirty="0">
                <a:solidFill>
                  <a:srgbClr val="2F5597"/>
                </a:solidFill>
                <a:latin typeface="Montserrat Bold"/>
              </a:rPr>
              <a:t>Smart VR-Wall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459340" y="4829494"/>
            <a:ext cx="6433028" cy="26708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379"/>
              </a:lnSpc>
            </a:pPr>
            <a:r>
              <a:rPr lang="en-US" sz="3649" spc="-78" dirty="0">
                <a:solidFill>
                  <a:srgbClr val="000000"/>
                </a:solidFill>
                <a:latin typeface="Montserrat Light"/>
              </a:rPr>
              <a:t>5.3m x 2.25m / 6K @ 120Hz  </a:t>
            </a:r>
          </a:p>
          <a:p>
            <a:pPr algn="l">
              <a:lnSpc>
                <a:spcPts val="4379"/>
              </a:lnSpc>
            </a:pPr>
            <a:r>
              <a:rPr lang="en-US" sz="3649" spc="-78" dirty="0">
                <a:solidFill>
                  <a:srgbClr val="000000"/>
                </a:solidFill>
                <a:latin typeface="Montserrat Light"/>
              </a:rPr>
              <a:t>Active Stereo Display</a:t>
            </a:r>
          </a:p>
          <a:p>
            <a:pPr algn="l">
              <a:lnSpc>
                <a:spcPts val="7298"/>
              </a:lnSpc>
            </a:pPr>
            <a:endParaRPr lang="en-US" sz="3649" spc="-78" dirty="0">
              <a:solidFill>
                <a:srgbClr val="000000"/>
              </a:solidFill>
              <a:latin typeface="Montserrat Light"/>
            </a:endParaRPr>
          </a:p>
          <a:p>
            <a:pPr algn="l">
              <a:lnSpc>
                <a:spcPts val="5083"/>
              </a:lnSpc>
            </a:pPr>
            <a:endParaRPr lang="en-US" sz="3649" spc="-78" dirty="0">
              <a:solidFill>
                <a:srgbClr val="000000"/>
              </a:solidFill>
              <a:latin typeface="Montserrat Light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8387125" y="1094204"/>
            <a:ext cx="8096694" cy="8098592"/>
            <a:chOff x="0" y="0"/>
            <a:chExt cx="9031816" cy="90339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031859" cy="9033891"/>
            </a:xfrm>
            <a:custGeom>
              <a:avLst/>
              <a:gdLst/>
              <a:ahLst/>
              <a:cxnLst/>
              <a:rect l="l" t="t" r="r" b="b"/>
              <a:pathLst>
                <a:path w="9031859" h="9033891">
                  <a:moveTo>
                    <a:pt x="4515866" y="0"/>
                  </a:moveTo>
                  <a:cubicBezTo>
                    <a:pt x="7010019" y="0"/>
                    <a:pt x="9031859" y="2022348"/>
                    <a:pt x="9031859" y="4517009"/>
                  </a:cubicBezTo>
                  <a:cubicBezTo>
                    <a:pt x="9031859" y="7011670"/>
                    <a:pt x="7010019" y="9033891"/>
                    <a:pt x="4515866" y="9033891"/>
                  </a:cubicBezTo>
                  <a:cubicBezTo>
                    <a:pt x="2021713" y="9033891"/>
                    <a:pt x="0" y="7011670"/>
                    <a:pt x="0" y="4517009"/>
                  </a:cubicBezTo>
                  <a:cubicBezTo>
                    <a:pt x="0" y="2022349"/>
                    <a:pt x="2021840" y="0"/>
                    <a:pt x="451586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C368A">
                    <a:alpha val="100000"/>
                  </a:srgbClr>
                </a:gs>
                <a:gs pos="100000">
                  <a:srgbClr val="4580C2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ZA"/>
            </a:p>
          </p:txBody>
        </p:sp>
      </p:grpSp>
      <p:sp>
        <p:nvSpPr>
          <p:cNvPr id="6" name="Freeform 6"/>
          <p:cNvSpPr/>
          <p:nvPr/>
        </p:nvSpPr>
        <p:spPr>
          <a:xfrm>
            <a:off x="8153400" y="1049006"/>
            <a:ext cx="7570999" cy="7570999"/>
          </a:xfrm>
          <a:custGeom>
            <a:avLst/>
            <a:gdLst/>
            <a:ahLst/>
            <a:cxnLst/>
            <a:rect l="l" t="t" r="r" b="b"/>
            <a:pathLst>
              <a:path w="7570999" h="7570999">
                <a:moveTo>
                  <a:pt x="0" y="0"/>
                </a:moveTo>
                <a:lnTo>
                  <a:pt x="7570999" y="0"/>
                </a:lnTo>
                <a:lnTo>
                  <a:pt x="7570999" y="7570999"/>
                </a:lnTo>
                <a:lnTo>
                  <a:pt x="0" y="75709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  <p:grpSp>
        <p:nvGrpSpPr>
          <p:cNvPr id="7" name="Group 7"/>
          <p:cNvGrpSpPr/>
          <p:nvPr/>
        </p:nvGrpSpPr>
        <p:grpSpPr>
          <a:xfrm>
            <a:off x="8677897" y="2148686"/>
            <a:ext cx="6261019" cy="5676900"/>
            <a:chOff x="0" y="0"/>
            <a:chExt cx="8348025" cy="75692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347964" cy="7569200"/>
            </a:xfrm>
            <a:custGeom>
              <a:avLst/>
              <a:gdLst/>
              <a:ahLst/>
              <a:cxnLst/>
              <a:rect l="l" t="t" r="r" b="b"/>
              <a:pathLst>
                <a:path w="8347964" h="7569200">
                  <a:moveTo>
                    <a:pt x="0" y="0"/>
                  </a:moveTo>
                  <a:lnTo>
                    <a:pt x="8347964" y="0"/>
                  </a:lnTo>
                  <a:lnTo>
                    <a:pt x="8347964" y="7569200"/>
                  </a:lnTo>
                  <a:lnTo>
                    <a:pt x="0" y="7569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ZA"/>
            </a:p>
          </p:txBody>
        </p:sp>
      </p:grpSp>
      <p:pic>
        <p:nvPicPr>
          <p:cNvPr id="9" name="Picture 8" descr="A blue and purple logo&#10;&#10;Description automatically generated">
            <a:extLst>
              <a:ext uri="{FF2B5EF4-FFF2-40B4-BE49-F238E27FC236}">
                <a16:creationId xmlns:a16="http://schemas.microsoft.com/office/drawing/2014/main" id="{70B2AFD9-A184-F47E-575E-B1DAA86EA9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8734708"/>
            <a:ext cx="1317629" cy="1317629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06F8468E-0BEF-5984-C5FA-0D29055DAA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1490" y="6954717"/>
            <a:ext cx="2752725" cy="5456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309870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1C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529275" y="8918146"/>
            <a:ext cx="590547" cy="590547"/>
            <a:chOff x="0" y="0"/>
            <a:chExt cx="787396" cy="78739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87400" cy="787400"/>
            </a:xfrm>
            <a:custGeom>
              <a:avLst/>
              <a:gdLst/>
              <a:ahLst/>
              <a:cxnLst/>
              <a:rect l="l" t="t" r="r" b="b"/>
              <a:pathLst>
                <a:path w="787400" h="787400">
                  <a:moveTo>
                    <a:pt x="0" y="167259"/>
                  </a:moveTo>
                  <a:cubicBezTo>
                    <a:pt x="0" y="74930"/>
                    <a:pt x="74930" y="0"/>
                    <a:pt x="167259" y="0"/>
                  </a:cubicBezTo>
                  <a:lnTo>
                    <a:pt x="620141" y="0"/>
                  </a:lnTo>
                  <a:cubicBezTo>
                    <a:pt x="712470" y="0"/>
                    <a:pt x="787400" y="74930"/>
                    <a:pt x="787400" y="167259"/>
                  </a:cubicBezTo>
                  <a:lnTo>
                    <a:pt x="787400" y="620141"/>
                  </a:lnTo>
                  <a:cubicBezTo>
                    <a:pt x="787400" y="712470"/>
                    <a:pt x="712470" y="787400"/>
                    <a:pt x="620141" y="787400"/>
                  </a:cubicBezTo>
                  <a:lnTo>
                    <a:pt x="167259" y="787400"/>
                  </a:lnTo>
                  <a:cubicBezTo>
                    <a:pt x="74930" y="787400"/>
                    <a:pt x="0" y="712470"/>
                    <a:pt x="0" y="620141"/>
                  </a:cubicBezTo>
                  <a:close/>
                </a:path>
              </a:pathLst>
            </a:custGeom>
            <a:solidFill>
              <a:srgbClr val="0097EE"/>
            </a:solidFill>
          </p:spPr>
          <p:txBody>
            <a:bodyPr/>
            <a:lstStyle/>
            <a:p>
              <a:endParaRPr lang="en-ZA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830896" y="8415133"/>
            <a:ext cx="4936184" cy="9484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14000"/>
              </a:lnSpc>
            </a:pPr>
            <a:r>
              <a:rPr lang="en-US" sz="2800" dirty="0">
                <a:solidFill>
                  <a:srgbClr val="FFFFFF"/>
                </a:solidFill>
                <a:latin typeface="Montserrat" panose="00000500000000000000" pitchFamily="2" charset="0"/>
              </a:rPr>
              <a:t>6K Resolution in 3D Stereo</a:t>
            </a:r>
          </a:p>
          <a:p>
            <a:pPr algn="l">
              <a:lnSpc>
                <a:spcPct val="114000"/>
              </a:lnSpc>
            </a:pPr>
            <a:r>
              <a:rPr lang="en-US" sz="2800" dirty="0">
                <a:solidFill>
                  <a:srgbClr val="FFFFFF"/>
                </a:solidFill>
                <a:latin typeface="Montserrat" panose="00000500000000000000" pitchFamily="2" charset="0"/>
              </a:rPr>
              <a:t>Six blended DLP Projectors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875157" y="1015436"/>
            <a:ext cx="8391725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3600" b="1" dirty="0">
                <a:solidFill>
                  <a:srgbClr val="FFFFFF"/>
                </a:solidFill>
                <a:latin typeface="Montserrat" panose="00000500000000000000" pitchFamily="2" charset="0"/>
              </a:rPr>
              <a:t>Multi-Projector / Active-Stereo Theatre Display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875157" y="655018"/>
            <a:ext cx="1546169" cy="207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79"/>
              </a:lnSpc>
            </a:pPr>
            <a:r>
              <a:rPr lang="en-US" sz="1399" spc="199">
                <a:solidFill>
                  <a:srgbClr val="FFFFFF"/>
                </a:solidFill>
                <a:latin typeface="Montserrat" panose="00000500000000000000" pitchFamily="2" charset="0"/>
              </a:rPr>
              <a:t>BENEFITS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620519" y="6694360"/>
            <a:ext cx="3055890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920"/>
              </a:lnSpc>
            </a:pPr>
            <a:r>
              <a:rPr lang="en-US" sz="1600" dirty="0">
                <a:solidFill>
                  <a:srgbClr val="FFFFFF"/>
                </a:solidFill>
                <a:latin typeface="Montserrat" panose="00000500000000000000" pitchFamily="2" charset="0"/>
              </a:rPr>
              <a:t>Stereo &amp; Mono Viewing for 50+ attendees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7783717" y="6572472"/>
            <a:ext cx="590547" cy="590547"/>
            <a:chOff x="0" y="0"/>
            <a:chExt cx="787396" cy="78739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87400" cy="787400"/>
            </a:xfrm>
            <a:custGeom>
              <a:avLst/>
              <a:gdLst/>
              <a:ahLst/>
              <a:cxnLst/>
              <a:rect l="l" t="t" r="r" b="b"/>
              <a:pathLst>
                <a:path w="787400" h="787400">
                  <a:moveTo>
                    <a:pt x="0" y="167259"/>
                  </a:moveTo>
                  <a:cubicBezTo>
                    <a:pt x="0" y="74930"/>
                    <a:pt x="74930" y="0"/>
                    <a:pt x="167259" y="0"/>
                  </a:cubicBezTo>
                  <a:lnTo>
                    <a:pt x="620141" y="0"/>
                  </a:lnTo>
                  <a:cubicBezTo>
                    <a:pt x="712470" y="0"/>
                    <a:pt x="787400" y="74930"/>
                    <a:pt x="787400" y="167259"/>
                  </a:cubicBezTo>
                  <a:lnTo>
                    <a:pt x="787400" y="620141"/>
                  </a:lnTo>
                  <a:cubicBezTo>
                    <a:pt x="787400" y="712470"/>
                    <a:pt x="712470" y="787400"/>
                    <a:pt x="620141" y="787400"/>
                  </a:cubicBezTo>
                  <a:lnTo>
                    <a:pt x="167259" y="787400"/>
                  </a:lnTo>
                  <a:cubicBezTo>
                    <a:pt x="74930" y="787400"/>
                    <a:pt x="0" y="712470"/>
                    <a:pt x="0" y="620141"/>
                  </a:cubicBezTo>
                  <a:close/>
                </a:path>
              </a:pathLst>
            </a:custGeom>
            <a:solidFill>
              <a:srgbClr val="0097EE"/>
            </a:solidFill>
          </p:spPr>
          <p:txBody>
            <a:bodyPr/>
            <a:lstStyle/>
            <a:p>
              <a:endParaRPr lang="en-ZA"/>
            </a:p>
          </p:txBody>
        </p:sp>
      </p:grpSp>
      <p:sp>
        <p:nvSpPr>
          <p:cNvPr id="14" name="Freeform 14" descr="Checkmark with solid fill"/>
          <p:cNvSpPr/>
          <p:nvPr/>
        </p:nvSpPr>
        <p:spPr>
          <a:xfrm>
            <a:off x="7955726" y="6775974"/>
            <a:ext cx="251898" cy="183542"/>
          </a:xfrm>
          <a:custGeom>
            <a:avLst/>
            <a:gdLst/>
            <a:ahLst/>
            <a:cxnLst/>
            <a:rect l="l" t="t" r="r" b="b"/>
            <a:pathLst>
              <a:path w="251898" h="183542">
                <a:moveTo>
                  <a:pt x="0" y="0"/>
                </a:moveTo>
                <a:lnTo>
                  <a:pt x="251898" y="0"/>
                </a:lnTo>
                <a:lnTo>
                  <a:pt x="251898" y="183543"/>
                </a:lnTo>
                <a:lnTo>
                  <a:pt x="0" y="1835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  <p:sp>
        <p:nvSpPr>
          <p:cNvPr id="15" name="TextBox 15"/>
          <p:cNvSpPr txBox="1"/>
          <p:nvPr/>
        </p:nvSpPr>
        <p:spPr>
          <a:xfrm>
            <a:off x="8620518" y="7466462"/>
            <a:ext cx="3190482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920"/>
              </a:lnSpc>
            </a:pPr>
            <a:r>
              <a:rPr lang="en-US" sz="1600" dirty="0">
                <a:solidFill>
                  <a:srgbClr val="FFFFFF"/>
                </a:solidFill>
                <a:latin typeface="Montserrat" panose="00000500000000000000" pitchFamily="2" charset="0"/>
              </a:rPr>
              <a:t>120Hz active stereo with dedicated pixel-processor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7786402" y="7344574"/>
            <a:ext cx="590547" cy="590547"/>
            <a:chOff x="0" y="0"/>
            <a:chExt cx="787396" cy="78739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787400" cy="787400"/>
            </a:xfrm>
            <a:custGeom>
              <a:avLst/>
              <a:gdLst/>
              <a:ahLst/>
              <a:cxnLst/>
              <a:rect l="l" t="t" r="r" b="b"/>
              <a:pathLst>
                <a:path w="787400" h="787400">
                  <a:moveTo>
                    <a:pt x="0" y="167259"/>
                  </a:moveTo>
                  <a:cubicBezTo>
                    <a:pt x="0" y="74930"/>
                    <a:pt x="74930" y="0"/>
                    <a:pt x="167259" y="0"/>
                  </a:cubicBezTo>
                  <a:lnTo>
                    <a:pt x="620141" y="0"/>
                  </a:lnTo>
                  <a:cubicBezTo>
                    <a:pt x="712470" y="0"/>
                    <a:pt x="787400" y="74930"/>
                    <a:pt x="787400" y="167259"/>
                  </a:cubicBezTo>
                  <a:lnTo>
                    <a:pt x="787400" y="620141"/>
                  </a:lnTo>
                  <a:cubicBezTo>
                    <a:pt x="787400" y="712470"/>
                    <a:pt x="712470" y="787400"/>
                    <a:pt x="620141" y="787400"/>
                  </a:cubicBezTo>
                  <a:lnTo>
                    <a:pt x="167259" y="787400"/>
                  </a:lnTo>
                  <a:cubicBezTo>
                    <a:pt x="74930" y="787400"/>
                    <a:pt x="0" y="712470"/>
                    <a:pt x="0" y="620141"/>
                  </a:cubicBezTo>
                  <a:close/>
                </a:path>
              </a:pathLst>
            </a:custGeom>
            <a:solidFill>
              <a:srgbClr val="0097EE"/>
            </a:solidFill>
          </p:spPr>
          <p:txBody>
            <a:bodyPr/>
            <a:lstStyle/>
            <a:p>
              <a:endParaRPr lang="en-ZA"/>
            </a:p>
          </p:txBody>
        </p:sp>
      </p:grpSp>
      <p:sp>
        <p:nvSpPr>
          <p:cNvPr id="18" name="Freeform 18" descr="Checkmark with solid fill"/>
          <p:cNvSpPr/>
          <p:nvPr/>
        </p:nvSpPr>
        <p:spPr>
          <a:xfrm>
            <a:off x="7955726" y="7548076"/>
            <a:ext cx="251898" cy="183542"/>
          </a:xfrm>
          <a:custGeom>
            <a:avLst/>
            <a:gdLst/>
            <a:ahLst/>
            <a:cxnLst/>
            <a:rect l="l" t="t" r="r" b="b"/>
            <a:pathLst>
              <a:path w="251898" h="183542">
                <a:moveTo>
                  <a:pt x="0" y="0"/>
                </a:moveTo>
                <a:lnTo>
                  <a:pt x="251898" y="0"/>
                </a:lnTo>
                <a:lnTo>
                  <a:pt x="251898" y="183542"/>
                </a:lnTo>
                <a:lnTo>
                  <a:pt x="0" y="1835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  <p:sp>
        <p:nvSpPr>
          <p:cNvPr id="19" name="TextBox 19"/>
          <p:cNvSpPr txBox="1"/>
          <p:nvPr/>
        </p:nvSpPr>
        <p:spPr>
          <a:xfrm>
            <a:off x="8620519" y="8238564"/>
            <a:ext cx="2903490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20"/>
              </a:lnSpc>
            </a:pPr>
            <a:r>
              <a:rPr lang="en-US" sz="1600" dirty="0">
                <a:solidFill>
                  <a:srgbClr val="FFFFFF"/>
                </a:solidFill>
                <a:latin typeface="Montserrat" panose="00000500000000000000" pitchFamily="2" charset="0"/>
              </a:rPr>
              <a:t>Typically, 2 to 10m viewing distance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7786402" y="8116676"/>
            <a:ext cx="590547" cy="590547"/>
            <a:chOff x="0" y="0"/>
            <a:chExt cx="787396" cy="787396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787400" cy="787400"/>
            </a:xfrm>
            <a:custGeom>
              <a:avLst/>
              <a:gdLst/>
              <a:ahLst/>
              <a:cxnLst/>
              <a:rect l="l" t="t" r="r" b="b"/>
              <a:pathLst>
                <a:path w="787400" h="787400">
                  <a:moveTo>
                    <a:pt x="0" y="167259"/>
                  </a:moveTo>
                  <a:cubicBezTo>
                    <a:pt x="0" y="74930"/>
                    <a:pt x="74930" y="0"/>
                    <a:pt x="167259" y="0"/>
                  </a:cubicBezTo>
                  <a:lnTo>
                    <a:pt x="620141" y="0"/>
                  </a:lnTo>
                  <a:cubicBezTo>
                    <a:pt x="712470" y="0"/>
                    <a:pt x="787400" y="74930"/>
                    <a:pt x="787400" y="167259"/>
                  </a:cubicBezTo>
                  <a:lnTo>
                    <a:pt x="787400" y="620141"/>
                  </a:lnTo>
                  <a:cubicBezTo>
                    <a:pt x="787400" y="712470"/>
                    <a:pt x="712470" y="787400"/>
                    <a:pt x="620141" y="787400"/>
                  </a:cubicBezTo>
                  <a:lnTo>
                    <a:pt x="167259" y="787400"/>
                  </a:lnTo>
                  <a:cubicBezTo>
                    <a:pt x="74930" y="787400"/>
                    <a:pt x="0" y="712470"/>
                    <a:pt x="0" y="620141"/>
                  </a:cubicBezTo>
                  <a:close/>
                </a:path>
              </a:pathLst>
            </a:custGeom>
            <a:solidFill>
              <a:srgbClr val="0097EE"/>
            </a:solidFill>
          </p:spPr>
          <p:txBody>
            <a:bodyPr/>
            <a:lstStyle/>
            <a:p>
              <a:endParaRPr lang="en-ZA"/>
            </a:p>
          </p:txBody>
        </p:sp>
      </p:grpSp>
      <p:sp>
        <p:nvSpPr>
          <p:cNvPr id="22" name="Freeform 22" descr="Checkmark with solid fill"/>
          <p:cNvSpPr/>
          <p:nvPr/>
        </p:nvSpPr>
        <p:spPr>
          <a:xfrm>
            <a:off x="7955726" y="8320178"/>
            <a:ext cx="251898" cy="183542"/>
          </a:xfrm>
          <a:custGeom>
            <a:avLst/>
            <a:gdLst/>
            <a:ahLst/>
            <a:cxnLst/>
            <a:rect l="l" t="t" r="r" b="b"/>
            <a:pathLst>
              <a:path w="251898" h="183542">
                <a:moveTo>
                  <a:pt x="0" y="0"/>
                </a:moveTo>
                <a:lnTo>
                  <a:pt x="251898" y="0"/>
                </a:lnTo>
                <a:lnTo>
                  <a:pt x="251898" y="183542"/>
                </a:lnTo>
                <a:lnTo>
                  <a:pt x="0" y="1835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  <p:sp>
        <p:nvSpPr>
          <p:cNvPr id="23" name="TextBox 23"/>
          <p:cNvSpPr txBox="1"/>
          <p:nvPr/>
        </p:nvSpPr>
        <p:spPr>
          <a:xfrm>
            <a:off x="13363392" y="6693101"/>
            <a:ext cx="3055890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20"/>
              </a:lnSpc>
            </a:pPr>
            <a:r>
              <a:rPr lang="en-US" sz="1600" dirty="0">
                <a:solidFill>
                  <a:srgbClr val="FFFFFF"/>
                </a:solidFill>
                <a:latin typeface="Montserrat" panose="00000500000000000000" pitchFamily="2" charset="0"/>
              </a:rPr>
              <a:t>3D-Stereo and/or 2D content simultaneously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12529275" y="6571213"/>
            <a:ext cx="590547" cy="590547"/>
            <a:chOff x="0" y="0"/>
            <a:chExt cx="787396" cy="787396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787400" cy="787400"/>
            </a:xfrm>
            <a:custGeom>
              <a:avLst/>
              <a:gdLst/>
              <a:ahLst/>
              <a:cxnLst/>
              <a:rect l="l" t="t" r="r" b="b"/>
              <a:pathLst>
                <a:path w="787400" h="787400">
                  <a:moveTo>
                    <a:pt x="0" y="167259"/>
                  </a:moveTo>
                  <a:cubicBezTo>
                    <a:pt x="0" y="74930"/>
                    <a:pt x="74930" y="0"/>
                    <a:pt x="167259" y="0"/>
                  </a:cubicBezTo>
                  <a:lnTo>
                    <a:pt x="620141" y="0"/>
                  </a:lnTo>
                  <a:cubicBezTo>
                    <a:pt x="712470" y="0"/>
                    <a:pt x="787400" y="74930"/>
                    <a:pt x="787400" y="167259"/>
                  </a:cubicBezTo>
                  <a:lnTo>
                    <a:pt x="787400" y="620141"/>
                  </a:lnTo>
                  <a:cubicBezTo>
                    <a:pt x="787400" y="712470"/>
                    <a:pt x="712470" y="787400"/>
                    <a:pt x="620141" y="787400"/>
                  </a:cubicBezTo>
                  <a:lnTo>
                    <a:pt x="167259" y="787400"/>
                  </a:lnTo>
                  <a:cubicBezTo>
                    <a:pt x="74930" y="787400"/>
                    <a:pt x="0" y="712470"/>
                    <a:pt x="0" y="620141"/>
                  </a:cubicBezTo>
                  <a:close/>
                </a:path>
              </a:pathLst>
            </a:custGeom>
            <a:solidFill>
              <a:srgbClr val="0097EE"/>
            </a:solidFill>
          </p:spPr>
          <p:txBody>
            <a:bodyPr/>
            <a:lstStyle/>
            <a:p>
              <a:endParaRPr lang="en-ZA"/>
            </a:p>
          </p:txBody>
        </p:sp>
      </p:grpSp>
      <p:sp>
        <p:nvSpPr>
          <p:cNvPr id="26" name="Freeform 26" descr="Checkmark with solid fill"/>
          <p:cNvSpPr/>
          <p:nvPr/>
        </p:nvSpPr>
        <p:spPr>
          <a:xfrm>
            <a:off x="12698600" y="6774715"/>
            <a:ext cx="251898" cy="183542"/>
          </a:xfrm>
          <a:custGeom>
            <a:avLst/>
            <a:gdLst/>
            <a:ahLst/>
            <a:cxnLst/>
            <a:rect l="l" t="t" r="r" b="b"/>
            <a:pathLst>
              <a:path w="251898" h="183542">
                <a:moveTo>
                  <a:pt x="0" y="0"/>
                </a:moveTo>
                <a:lnTo>
                  <a:pt x="251897" y="0"/>
                </a:lnTo>
                <a:lnTo>
                  <a:pt x="251897" y="183543"/>
                </a:lnTo>
                <a:lnTo>
                  <a:pt x="0" y="1835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  <p:sp>
        <p:nvSpPr>
          <p:cNvPr id="27" name="TextBox 27"/>
          <p:cNvSpPr txBox="1"/>
          <p:nvPr/>
        </p:nvSpPr>
        <p:spPr>
          <a:xfrm>
            <a:off x="13363392" y="7466462"/>
            <a:ext cx="2903490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20"/>
              </a:lnSpc>
            </a:pPr>
            <a:r>
              <a:rPr lang="en-US" sz="1600" dirty="0">
                <a:solidFill>
                  <a:srgbClr val="FFFFFF"/>
                </a:solidFill>
                <a:latin typeface="Montserrat" panose="00000500000000000000" pitchFamily="2" charset="0"/>
              </a:rPr>
              <a:t>Mobile &amp; free-standing, no room installation required</a:t>
            </a:r>
          </a:p>
        </p:txBody>
      </p:sp>
      <p:grpSp>
        <p:nvGrpSpPr>
          <p:cNvPr id="28" name="Group 28"/>
          <p:cNvGrpSpPr/>
          <p:nvPr/>
        </p:nvGrpSpPr>
        <p:grpSpPr>
          <a:xfrm>
            <a:off x="12529275" y="7344574"/>
            <a:ext cx="590547" cy="590547"/>
            <a:chOff x="0" y="0"/>
            <a:chExt cx="787396" cy="787396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787400" cy="787400"/>
            </a:xfrm>
            <a:custGeom>
              <a:avLst/>
              <a:gdLst/>
              <a:ahLst/>
              <a:cxnLst/>
              <a:rect l="l" t="t" r="r" b="b"/>
              <a:pathLst>
                <a:path w="787400" h="787400">
                  <a:moveTo>
                    <a:pt x="0" y="167259"/>
                  </a:moveTo>
                  <a:cubicBezTo>
                    <a:pt x="0" y="74930"/>
                    <a:pt x="74930" y="0"/>
                    <a:pt x="167259" y="0"/>
                  </a:cubicBezTo>
                  <a:lnTo>
                    <a:pt x="620141" y="0"/>
                  </a:lnTo>
                  <a:cubicBezTo>
                    <a:pt x="712470" y="0"/>
                    <a:pt x="787400" y="74930"/>
                    <a:pt x="787400" y="167259"/>
                  </a:cubicBezTo>
                  <a:lnTo>
                    <a:pt x="787400" y="620141"/>
                  </a:lnTo>
                  <a:cubicBezTo>
                    <a:pt x="787400" y="712470"/>
                    <a:pt x="712470" y="787400"/>
                    <a:pt x="620141" y="787400"/>
                  </a:cubicBezTo>
                  <a:lnTo>
                    <a:pt x="167259" y="787400"/>
                  </a:lnTo>
                  <a:cubicBezTo>
                    <a:pt x="74930" y="787400"/>
                    <a:pt x="0" y="712470"/>
                    <a:pt x="0" y="620141"/>
                  </a:cubicBezTo>
                  <a:close/>
                </a:path>
              </a:pathLst>
            </a:custGeom>
            <a:solidFill>
              <a:srgbClr val="0097EE"/>
            </a:solidFill>
          </p:spPr>
          <p:txBody>
            <a:bodyPr/>
            <a:lstStyle/>
            <a:p>
              <a:endParaRPr lang="en-ZA"/>
            </a:p>
          </p:txBody>
        </p:sp>
      </p:grpSp>
      <p:sp>
        <p:nvSpPr>
          <p:cNvPr id="30" name="Freeform 30" descr="Checkmark with solid fill"/>
          <p:cNvSpPr/>
          <p:nvPr/>
        </p:nvSpPr>
        <p:spPr>
          <a:xfrm>
            <a:off x="12698600" y="7548076"/>
            <a:ext cx="251898" cy="183542"/>
          </a:xfrm>
          <a:custGeom>
            <a:avLst/>
            <a:gdLst/>
            <a:ahLst/>
            <a:cxnLst/>
            <a:rect l="l" t="t" r="r" b="b"/>
            <a:pathLst>
              <a:path w="251898" h="183542">
                <a:moveTo>
                  <a:pt x="0" y="0"/>
                </a:moveTo>
                <a:lnTo>
                  <a:pt x="251897" y="0"/>
                </a:lnTo>
                <a:lnTo>
                  <a:pt x="251897" y="183542"/>
                </a:lnTo>
                <a:lnTo>
                  <a:pt x="0" y="1835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  <p:sp>
        <p:nvSpPr>
          <p:cNvPr id="31" name="TextBox 31"/>
          <p:cNvSpPr txBox="1"/>
          <p:nvPr/>
        </p:nvSpPr>
        <p:spPr>
          <a:xfrm>
            <a:off x="13363392" y="8238564"/>
            <a:ext cx="2903490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20"/>
              </a:lnSpc>
            </a:pPr>
            <a:r>
              <a:rPr lang="en-US" sz="1600" dirty="0">
                <a:solidFill>
                  <a:srgbClr val="FFFFFF"/>
                </a:solidFill>
                <a:latin typeface="Montserrat" panose="00000500000000000000" pitchFamily="2" charset="0"/>
              </a:rPr>
              <a:t>2270 ANSI lumen brightness per sq. m</a:t>
            </a:r>
          </a:p>
        </p:txBody>
      </p:sp>
      <p:grpSp>
        <p:nvGrpSpPr>
          <p:cNvPr id="32" name="Group 32"/>
          <p:cNvGrpSpPr/>
          <p:nvPr/>
        </p:nvGrpSpPr>
        <p:grpSpPr>
          <a:xfrm>
            <a:off x="12529275" y="8116676"/>
            <a:ext cx="590547" cy="590547"/>
            <a:chOff x="0" y="0"/>
            <a:chExt cx="787396" cy="787396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787400" cy="787400"/>
            </a:xfrm>
            <a:custGeom>
              <a:avLst/>
              <a:gdLst/>
              <a:ahLst/>
              <a:cxnLst/>
              <a:rect l="l" t="t" r="r" b="b"/>
              <a:pathLst>
                <a:path w="787400" h="787400">
                  <a:moveTo>
                    <a:pt x="0" y="167259"/>
                  </a:moveTo>
                  <a:cubicBezTo>
                    <a:pt x="0" y="74930"/>
                    <a:pt x="74930" y="0"/>
                    <a:pt x="167259" y="0"/>
                  </a:cubicBezTo>
                  <a:lnTo>
                    <a:pt x="620141" y="0"/>
                  </a:lnTo>
                  <a:cubicBezTo>
                    <a:pt x="712470" y="0"/>
                    <a:pt x="787400" y="74930"/>
                    <a:pt x="787400" y="167259"/>
                  </a:cubicBezTo>
                  <a:lnTo>
                    <a:pt x="787400" y="620141"/>
                  </a:lnTo>
                  <a:cubicBezTo>
                    <a:pt x="787400" y="712470"/>
                    <a:pt x="712470" y="787400"/>
                    <a:pt x="620141" y="787400"/>
                  </a:cubicBezTo>
                  <a:lnTo>
                    <a:pt x="167259" y="787400"/>
                  </a:lnTo>
                  <a:cubicBezTo>
                    <a:pt x="74930" y="787400"/>
                    <a:pt x="0" y="712470"/>
                    <a:pt x="0" y="620141"/>
                  </a:cubicBezTo>
                  <a:close/>
                </a:path>
              </a:pathLst>
            </a:custGeom>
            <a:solidFill>
              <a:srgbClr val="0097EE"/>
            </a:solidFill>
          </p:spPr>
          <p:txBody>
            <a:bodyPr/>
            <a:lstStyle/>
            <a:p>
              <a:endParaRPr lang="en-ZA"/>
            </a:p>
          </p:txBody>
        </p:sp>
      </p:grpSp>
      <p:sp>
        <p:nvSpPr>
          <p:cNvPr id="34" name="Freeform 34" descr="Checkmark with solid fill"/>
          <p:cNvSpPr/>
          <p:nvPr/>
        </p:nvSpPr>
        <p:spPr>
          <a:xfrm>
            <a:off x="12698600" y="8320178"/>
            <a:ext cx="251898" cy="183542"/>
          </a:xfrm>
          <a:custGeom>
            <a:avLst/>
            <a:gdLst/>
            <a:ahLst/>
            <a:cxnLst/>
            <a:rect l="l" t="t" r="r" b="b"/>
            <a:pathLst>
              <a:path w="251898" h="183542">
                <a:moveTo>
                  <a:pt x="0" y="0"/>
                </a:moveTo>
                <a:lnTo>
                  <a:pt x="251897" y="0"/>
                </a:lnTo>
                <a:lnTo>
                  <a:pt x="251897" y="183542"/>
                </a:lnTo>
                <a:lnTo>
                  <a:pt x="0" y="1835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  <p:sp>
        <p:nvSpPr>
          <p:cNvPr id="35" name="TextBox 35"/>
          <p:cNvSpPr txBox="1"/>
          <p:nvPr/>
        </p:nvSpPr>
        <p:spPr>
          <a:xfrm>
            <a:off x="8620519" y="9055521"/>
            <a:ext cx="2903490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20"/>
              </a:lnSpc>
            </a:pPr>
            <a:r>
              <a:rPr lang="en-US" sz="1600" dirty="0">
                <a:solidFill>
                  <a:srgbClr val="FFFFFF"/>
                </a:solidFill>
                <a:latin typeface="Montserrat" panose="00000500000000000000" pitchFamily="2" charset="0"/>
              </a:rPr>
              <a:t>Six Laser DLP projectors, no brightness loss in stereo</a:t>
            </a:r>
          </a:p>
        </p:txBody>
      </p:sp>
      <p:grpSp>
        <p:nvGrpSpPr>
          <p:cNvPr id="36" name="Group 36"/>
          <p:cNvGrpSpPr/>
          <p:nvPr/>
        </p:nvGrpSpPr>
        <p:grpSpPr>
          <a:xfrm>
            <a:off x="7786402" y="8933633"/>
            <a:ext cx="590547" cy="590547"/>
            <a:chOff x="0" y="0"/>
            <a:chExt cx="787396" cy="787396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787400" cy="787400"/>
            </a:xfrm>
            <a:custGeom>
              <a:avLst/>
              <a:gdLst/>
              <a:ahLst/>
              <a:cxnLst/>
              <a:rect l="l" t="t" r="r" b="b"/>
              <a:pathLst>
                <a:path w="787400" h="787400">
                  <a:moveTo>
                    <a:pt x="0" y="167259"/>
                  </a:moveTo>
                  <a:cubicBezTo>
                    <a:pt x="0" y="74930"/>
                    <a:pt x="74930" y="0"/>
                    <a:pt x="167259" y="0"/>
                  </a:cubicBezTo>
                  <a:lnTo>
                    <a:pt x="620141" y="0"/>
                  </a:lnTo>
                  <a:cubicBezTo>
                    <a:pt x="712470" y="0"/>
                    <a:pt x="787400" y="74930"/>
                    <a:pt x="787400" y="167259"/>
                  </a:cubicBezTo>
                  <a:lnTo>
                    <a:pt x="787400" y="620141"/>
                  </a:lnTo>
                  <a:cubicBezTo>
                    <a:pt x="787400" y="712470"/>
                    <a:pt x="712470" y="787400"/>
                    <a:pt x="620141" y="787400"/>
                  </a:cubicBezTo>
                  <a:lnTo>
                    <a:pt x="167259" y="787400"/>
                  </a:lnTo>
                  <a:cubicBezTo>
                    <a:pt x="74930" y="787400"/>
                    <a:pt x="0" y="712470"/>
                    <a:pt x="0" y="620141"/>
                  </a:cubicBezTo>
                  <a:close/>
                </a:path>
              </a:pathLst>
            </a:custGeom>
            <a:solidFill>
              <a:srgbClr val="0097EE"/>
            </a:solidFill>
          </p:spPr>
          <p:txBody>
            <a:bodyPr/>
            <a:lstStyle/>
            <a:p>
              <a:endParaRPr lang="en-ZA"/>
            </a:p>
          </p:txBody>
        </p:sp>
      </p:grpSp>
      <p:sp>
        <p:nvSpPr>
          <p:cNvPr id="39" name="Freeform 39" descr="Checkmark with solid fill"/>
          <p:cNvSpPr/>
          <p:nvPr/>
        </p:nvSpPr>
        <p:spPr>
          <a:xfrm>
            <a:off x="12698600" y="9137136"/>
            <a:ext cx="251898" cy="183542"/>
          </a:xfrm>
          <a:custGeom>
            <a:avLst/>
            <a:gdLst/>
            <a:ahLst/>
            <a:cxnLst/>
            <a:rect l="l" t="t" r="r" b="b"/>
            <a:pathLst>
              <a:path w="251898" h="183542">
                <a:moveTo>
                  <a:pt x="0" y="0"/>
                </a:moveTo>
                <a:lnTo>
                  <a:pt x="251897" y="0"/>
                </a:lnTo>
                <a:lnTo>
                  <a:pt x="251897" y="183542"/>
                </a:lnTo>
                <a:lnTo>
                  <a:pt x="0" y="1835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  <p:sp>
        <p:nvSpPr>
          <p:cNvPr id="40" name="Freeform 40" descr="Checkmark with solid fill"/>
          <p:cNvSpPr/>
          <p:nvPr/>
        </p:nvSpPr>
        <p:spPr>
          <a:xfrm>
            <a:off x="7960738" y="9111678"/>
            <a:ext cx="251898" cy="183542"/>
          </a:xfrm>
          <a:custGeom>
            <a:avLst/>
            <a:gdLst/>
            <a:ahLst/>
            <a:cxnLst/>
            <a:rect l="l" t="t" r="r" b="b"/>
            <a:pathLst>
              <a:path w="251898" h="183542">
                <a:moveTo>
                  <a:pt x="0" y="0"/>
                </a:moveTo>
                <a:lnTo>
                  <a:pt x="251898" y="0"/>
                </a:lnTo>
                <a:lnTo>
                  <a:pt x="251898" y="183542"/>
                </a:lnTo>
                <a:lnTo>
                  <a:pt x="0" y="1835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ZA"/>
          </a:p>
        </p:txBody>
      </p:sp>
      <p:pic>
        <p:nvPicPr>
          <p:cNvPr id="43" name="Picture 42" descr="A blue and purple logo&#10;&#10;Description automatically generated">
            <a:extLst>
              <a:ext uri="{FF2B5EF4-FFF2-40B4-BE49-F238E27FC236}">
                <a16:creationId xmlns:a16="http://schemas.microsoft.com/office/drawing/2014/main" id="{2B03226A-E37F-54DE-3B3E-2DEEF12FF7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8734708"/>
            <a:ext cx="1317629" cy="1317629"/>
          </a:xfrm>
          <a:prstGeom prst="rect">
            <a:avLst/>
          </a:prstGeom>
        </p:spPr>
      </p:pic>
      <p:sp>
        <p:nvSpPr>
          <p:cNvPr id="44" name="TextBox 7">
            <a:extLst>
              <a:ext uri="{FF2B5EF4-FFF2-40B4-BE49-F238E27FC236}">
                <a16:creationId xmlns:a16="http://schemas.microsoft.com/office/drawing/2014/main" id="{B0CA1FE4-1D09-FFFC-BB9B-03091440A998}"/>
              </a:ext>
            </a:extLst>
          </p:cNvPr>
          <p:cNvSpPr txBox="1"/>
          <p:nvPr/>
        </p:nvSpPr>
        <p:spPr>
          <a:xfrm>
            <a:off x="7879875" y="2576780"/>
            <a:ext cx="9298800" cy="33085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35002" lvl="2" indent="-211667" algn="l">
              <a:spcBef>
                <a:spcPts val="600"/>
              </a:spcBef>
              <a:buFont typeface="Arial"/>
              <a:buChar char="⚬"/>
            </a:pPr>
            <a:r>
              <a:rPr lang="en-US" sz="2000" dirty="0">
                <a:solidFill>
                  <a:srgbClr val="FFFFFF"/>
                </a:solidFill>
                <a:latin typeface="Montserrat"/>
              </a:rPr>
              <a:t>Highest usable total resolution of 5,760 x 2,400 pixels, 120Hz stereo technology with full 6K resolution per eye – 0.9mm pixel size</a:t>
            </a:r>
          </a:p>
          <a:p>
            <a:pPr marL="635002" lvl="2" indent="-211667" algn="l">
              <a:spcBef>
                <a:spcPts val="600"/>
              </a:spcBef>
              <a:buFont typeface="Arial"/>
              <a:buChar char="⚬"/>
            </a:pPr>
            <a:r>
              <a:rPr lang="en-US" sz="2000" dirty="0">
                <a:solidFill>
                  <a:srgbClr val="FFFFFF"/>
                </a:solidFill>
                <a:latin typeface="Montserrat"/>
              </a:rPr>
              <a:t>Revolutionary, SLR camera-based color space calibration for the best, homogeneous image display  without loss of quality in Laser DLP blend zones</a:t>
            </a:r>
          </a:p>
          <a:p>
            <a:pPr marL="635002" lvl="2" indent="-211667" algn="l">
              <a:spcBef>
                <a:spcPts val="600"/>
              </a:spcBef>
              <a:buFont typeface="Arial"/>
              <a:buChar char="⚬"/>
            </a:pPr>
            <a:r>
              <a:rPr lang="en-US" sz="2000" dirty="0">
                <a:solidFill>
                  <a:srgbClr val="FFFFFF"/>
                </a:solidFill>
                <a:latin typeface="Montserrat"/>
              </a:rPr>
              <a:t>Signal/display latency as low as 1 frame (20 milliseconds), enables VR interaction in real-time</a:t>
            </a:r>
          </a:p>
          <a:p>
            <a:pPr marL="635002" lvl="2" indent="-211667" algn="l">
              <a:spcBef>
                <a:spcPts val="600"/>
              </a:spcBef>
              <a:buFont typeface="Arial"/>
              <a:buChar char="⚬"/>
            </a:pPr>
            <a:r>
              <a:rPr lang="en-US" sz="2000" dirty="0">
                <a:solidFill>
                  <a:srgbClr val="FFFFFF"/>
                </a:solidFill>
                <a:latin typeface="Montserrat"/>
              </a:rPr>
              <a:t>Brilliant front projection, no shadowing by the actor in front of the VR wall, allows unrestricted working and image viewing directly in front of the projection wall</a:t>
            </a:r>
          </a:p>
        </p:txBody>
      </p:sp>
      <p:grpSp>
        <p:nvGrpSpPr>
          <p:cNvPr id="41" name="Group 4">
            <a:extLst>
              <a:ext uri="{FF2B5EF4-FFF2-40B4-BE49-F238E27FC236}">
                <a16:creationId xmlns:a16="http://schemas.microsoft.com/office/drawing/2014/main" id="{6B4869C9-46E9-9A5F-5E14-025340CC9612}"/>
              </a:ext>
            </a:extLst>
          </p:cNvPr>
          <p:cNvGrpSpPr/>
          <p:nvPr/>
        </p:nvGrpSpPr>
        <p:grpSpPr>
          <a:xfrm>
            <a:off x="1610400" y="234662"/>
            <a:ext cx="4148344" cy="7882013"/>
            <a:chOff x="0" y="780141"/>
            <a:chExt cx="6063233" cy="13279925"/>
          </a:xfrm>
        </p:grpSpPr>
        <p:sp>
          <p:nvSpPr>
            <p:cNvPr id="46" name="Freeform 5">
              <a:extLst>
                <a:ext uri="{FF2B5EF4-FFF2-40B4-BE49-F238E27FC236}">
                  <a16:creationId xmlns:a16="http://schemas.microsoft.com/office/drawing/2014/main" id="{7502085D-98AA-E668-885E-12772355F4F7}"/>
                </a:ext>
              </a:extLst>
            </p:cNvPr>
            <p:cNvSpPr/>
            <p:nvPr/>
          </p:nvSpPr>
          <p:spPr>
            <a:xfrm>
              <a:off x="0" y="780141"/>
              <a:ext cx="6063233" cy="13279925"/>
            </a:xfrm>
            <a:custGeom>
              <a:avLst/>
              <a:gdLst/>
              <a:ahLst/>
              <a:cxnLst/>
              <a:rect l="l" t="t" r="r" b="b"/>
              <a:pathLst>
                <a:path w="6063234" h="14484350">
                  <a:moveTo>
                    <a:pt x="0" y="0"/>
                  </a:moveTo>
                  <a:lnTo>
                    <a:pt x="6063234" y="0"/>
                  </a:lnTo>
                  <a:lnTo>
                    <a:pt x="6063234" y="14484350"/>
                  </a:lnTo>
                  <a:lnTo>
                    <a:pt x="0" y="144843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9" t="-5873" r="-9" b="-3197"/>
              </a:stretch>
            </a:blipFill>
          </p:spPr>
          <p:txBody>
            <a:bodyPr/>
            <a:lstStyle/>
            <a:p>
              <a:endParaRPr lang="en-ZA"/>
            </a:p>
          </p:txBody>
        </p:sp>
      </p:grpSp>
      <p:sp>
        <p:nvSpPr>
          <p:cNvPr id="5" name="TextBox 38">
            <a:extLst>
              <a:ext uri="{FF2B5EF4-FFF2-40B4-BE49-F238E27FC236}">
                <a16:creationId xmlns:a16="http://schemas.microsoft.com/office/drawing/2014/main" id="{B4577841-4B4B-8541-C57A-50EC2FDA37CB}"/>
              </a:ext>
            </a:extLst>
          </p:cNvPr>
          <p:cNvSpPr txBox="1"/>
          <p:nvPr/>
        </p:nvSpPr>
        <p:spPr>
          <a:xfrm>
            <a:off x="13363392" y="8969764"/>
            <a:ext cx="2903490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20"/>
              </a:lnSpc>
            </a:pPr>
            <a:r>
              <a:rPr lang="en-US" sz="1600" dirty="0">
                <a:solidFill>
                  <a:srgbClr val="FFFFFF"/>
                </a:solidFill>
                <a:latin typeface="Montserrat" panose="00000500000000000000" pitchFamily="2" charset="0"/>
              </a:rPr>
              <a:t>Standard graphic cards and drivers by NVIDIA and AMD</a:t>
            </a:r>
          </a:p>
        </p:txBody>
      </p:sp>
    </p:spTree>
    <p:extLst>
      <p:ext uri="{BB962C8B-B14F-4D97-AF65-F5344CB8AC3E}">
        <p14:creationId xmlns:p14="http://schemas.microsoft.com/office/powerpoint/2010/main" val="42789178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1216</Words>
  <Application>Microsoft Office PowerPoint</Application>
  <PresentationFormat>Benutzerdefiniert</PresentationFormat>
  <Paragraphs>182</Paragraphs>
  <Slides>14</Slides>
  <Notes>14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20" baseType="lpstr">
      <vt:lpstr>Montserrat Bold</vt:lpstr>
      <vt:lpstr>Montserrat</vt:lpstr>
      <vt:lpstr>Montserrat Light</vt:lpstr>
      <vt:lpstr>Calibri</vt:lpstr>
      <vt:lpstr>Arial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akili3D Company PPT.pptx</dc:title>
  <dc:creator>SOE</dc:creator>
  <cp:lastModifiedBy>Oeldenberger Stefan (Schneider Digital)</cp:lastModifiedBy>
  <cp:revision>28</cp:revision>
  <dcterms:created xsi:type="dcterms:W3CDTF">2006-08-16T00:00:00Z</dcterms:created>
  <dcterms:modified xsi:type="dcterms:W3CDTF">2024-04-24T14:14:14Z</dcterms:modified>
  <dc:identifier>DAGC91sXAUY</dc:identifier>
</cp:coreProperties>
</file>