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28"/>
  </p:notesMasterIdLst>
  <p:handoutMasterIdLst>
    <p:handoutMasterId r:id="rId29"/>
  </p:handoutMasterIdLst>
  <p:sldIdLst>
    <p:sldId id="272" r:id="rId6"/>
    <p:sldId id="297" r:id="rId7"/>
    <p:sldId id="275" r:id="rId8"/>
    <p:sldId id="304" r:id="rId9"/>
    <p:sldId id="298" r:id="rId10"/>
    <p:sldId id="302" r:id="rId11"/>
    <p:sldId id="299" r:id="rId12"/>
    <p:sldId id="301" r:id="rId13"/>
    <p:sldId id="305" r:id="rId14"/>
    <p:sldId id="300" r:id="rId15"/>
    <p:sldId id="276" r:id="rId16"/>
    <p:sldId id="303" r:id="rId17"/>
    <p:sldId id="285" r:id="rId18"/>
    <p:sldId id="278" r:id="rId19"/>
    <p:sldId id="281" r:id="rId20"/>
    <p:sldId id="283" r:id="rId21"/>
    <p:sldId id="282" r:id="rId22"/>
    <p:sldId id="286" r:id="rId23"/>
    <p:sldId id="290" r:id="rId24"/>
    <p:sldId id="279" r:id="rId25"/>
    <p:sldId id="294" r:id="rId26"/>
    <p:sldId id="291" r:id="rId27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10337D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6" autoAdjust="0"/>
    <p:restoredTop sz="94678" autoAdjust="0"/>
  </p:normalViewPr>
  <p:slideViewPr>
    <p:cSldViewPr>
      <p:cViewPr varScale="1">
        <p:scale>
          <a:sx n="140" d="100"/>
          <a:sy n="140" d="100"/>
        </p:scale>
        <p:origin x="64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5166" y="1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16.09.2024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16.09.2024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27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56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8075" y="-13390"/>
            <a:ext cx="1790673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Reference for 3D-Stereo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2304256" y="123478"/>
            <a:ext cx="78123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de-DE" sz="2500" b="1" dirty="0"/>
              <a:t>More </a:t>
            </a:r>
            <a:r>
              <a:rPr lang="de-DE" sz="2500" b="1" dirty="0" err="1"/>
              <a:t>information</a:t>
            </a:r>
            <a:r>
              <a:rPr lang="de-DE" sz="2500" b="1" dirty="0"/>
              <a:t> online:</a:t>
            </a:r>
          </a:p>
          <a:p>
            <a:pPr algn="ctr"/>
            <a:endParaRPr lang="de-DE" sz="1400" b="1" dirty="0"/>
          </a:p>
          <a:p>
            <a:pPr algn="ctr"/>
            <a:r>
              <a:rPr lang="de-DE" sz="2500" dirty="0"/>
              <a:t>www.schneider-digital.com</a:t>
            </a:r>
          </a:p>
          <a:p>
            <a:pPr algn="ctr"/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www.vrwall.com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www.grafikkarten.com</a:t>
            </a:r>
            <a:endParaRPr lang="de-DE" sz="1400" dirty="0"/>
          </a:p>
          <a:p>
            <a:pPr algn="ctr"/>
            <a:endParaRPr lang="de-DE" sz="100" dirty="0"/>
          </a:p>
          <a:p>
            <a:pPr algn="ctr"/>
            <a:endParaRPr lang="de-DE" sz="17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dirty="0">
                <a:solidFill>
                  <a:schemeClr val="tx1"/>
                </a:solidFill>
              </a:rPr>
              <a:t>Follow </a:t>
            </a:r>
            <a:r>
              <a:rPr lang="de-DE" sz="1600" b="0" dirty="0" err="1">
                <a:solidFill>
                  <a:schemeClr val="tx1"/>
                </a:solidFill>
              </a:rPr>
              <a:t>us</a:t>
            </a:r>
            <a:r>
              <a:rPr lang="de-DE" sz="1600" b="0" dirty="0">
                <a:solidFill>
                  <a:schemeClr val="tx1"/>
                </a:solidFill>
              </a:rPr>
              <a:t>:</a:t>
            </a:r>
            <a:endParaRPr lang="de-DE" sz="2000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457819" y="249974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:\1 Kunden\Schneider Digital\6 Printmedien Werbemittel\Präsentationen\3D PluraView Präsentation\Arbeitsdateien\Bilddateien\2018-05-SD-PP-Social-Media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2561" r="31780" b="33720"/>
          <a:stretch/>
        </p:blipFill>
        <p:spPr bwMode="auto">
          <a:xfrm>
            <a:off x="6555291" y="4431581"/>
            <a:ext cx="464981" cy="4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Bilddateien\2018-05-SD-PP-Social-Media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28104" r="30004" b="32370"/>
          <a:stretch/>
        </p:blipFill>
        <p:spPr bwMode="auto">
          <a:xfrm>
            <a:off x="6170965" y="4382918"/>
            <a:ext cx="449796" cy="4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6 Printmedien Werbemittel\Präsentationen\3D PluraView Präsentation\Arbeitsdateien\Bilddateien\2018-05-SD-PP-Social-Media2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28396" r="31636" b="28042"/>
          <a:stretch/>
        </p:blipFill>
        <p:spPr bwMode="auto">
          <a:xfrm>
            <a:off x="5714653" y="4426924"/>
            <a:ext cx="452807" cy="4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Bilddateien\2018-05-SD-PP-Social-Media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34210" r="38207" b="34402"/>
          <a:stretch/>
        </p:blipFill>
        <p:spPr bwMode="auto">
          <a:xfrm>
            <a:off x="5434854" y="4480725"/>
            <a:ext cx="251111" cy="3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 userDrawn="1"/>
        </p:nvCxnSpPr>
        <p:spPr>
          <a:xfrm>
            <a:off x="5457819" y="1707654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5457819" y="3260586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267494"/>
            <a:ext cx="4115424" cy="4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16.09.2024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Full-Service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0943" y="-1096290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:\1 Kunden\Schneider Digital\6 Printmedien Werbemittel\Präsentationen\3D PluraView Präsentation\Arbeitsdateien\2018-09\Bilddateien\2018-09-SD-PP-Bild-Balken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7" r="3084"/>
          <a:stretch/>
        </p:blipFill>
        <p:spPr bwMode="auto">
          <a:xfrm>
            <a:off x="-255722" y="3714750"/>
            <a:ext cx="9399722" cy="60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16.09.2024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 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16.09.2024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2" y="4873803"/>
            <a:ext cx="1302976" cy="2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1547664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The Reference for 3D-Stereo Monitors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403648" y="627534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9" Type="http://schemas.openxmlformats.org/officeDocument/2006/relationships/image" Target="../media/image95.png"/><Relationship Id="rId21" Type="http://schemas.openxmlformats.org/officeDocument/2006/relationships/image" Target="../media/image77.png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47" Type="http://schemas.openxmlformats.org/officeDocument/2006/relationships/image" Target="../media/image103.png"/><Relationship Id="rId50" Type="http://schemas.openxmlformats.org/officeDocument/2006/relationships/image" Target="../media/image106.png"/><Relationship Id="rId55" Type="http://schemas.openxmlformats.org/officeDocument/2006/relationships/image" Target="../media/image11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41" Type="http://schemas.openxmlformats.org/officeDocument/2006/relationships/image" Target="../media/image97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45" Type="http://schemas.openxmlformats.org/officeDocument/2006/relationships/image" Target="../media/image101.png"/><Relationship Id="rId53" Type="http://schemas.openxmlformats.org/officeDocument/2006/relationships/image" Target="../media/image109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49" Type="http://schemas.openxmlformats.org/officeDocument/2006/relationships/image" Target="../media/image105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4" Type="http://schemas.openxmlformats.org/officeDocument/2006/relationships/image" Target="../media/image100.png"/><Relationship Id="rId52" Type="http://schemas.openxmlformats.org/officeDocument/2006/relationships/image" Target="../media/image108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openxmlformats.org/officeDocument/2006/relationships/image" Target="../media/image99.png"/><Relationship Id="rId48" Type="http://schemas.openxmlformats.org/officeDocument/2006/relationships/image" Target="../media/image104.png"/><Relationship Id="rId56" Type="http://schemas.openxmlformats.org/officeDocument/2006/relationships/image" Target="../media/image112.png"/><Relationship Id="rId8" Type="http://schemas.openxmlformats.org/officeDocument/2006/relationships/image" Target="../media/image64.png"/><Relationship Id="rId51" Type="http://schemas.openxmlformats.org/officeDocument/2006/relationships/image" Target="../media/image107.png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D5E05-6399-B14A-3B6B-32C57E1D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Future Outlook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0E06DD-522C-245F-F33B-E6617632A86C}"/>
              </a:ext>
            </a:extLst>
          </p:cNvPr>
          <p:cNvSpPr txBox="1"/>
          <p:nvPr/>
        </p:nvSpPr>
        <p:spPr>
          <a:xfrm>
            <a:off x="467544" y="1203598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Technological Advances: Integration with AI and machine learning, more affordable hardware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Applications: Increased use in education, virtual reality for training, more immersive experiences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Innovations: Development of more user-friendly interfaces and collaborative platforms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1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8207"/>
          <a:stretch/>
        </p:blipFill>
        <p:spPr bwMode="auto">
          <a:xfrm>
            <a:off x="5111750" y="990600"/>
            <a:ext cx="403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380314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by Schneider Digital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22960"/>
            <a:ext cx="6264696" cy="328102"/>
          </a:xfrm>
        </p:spPr>
        <p:txBody>
          <a:bodyPr/>
          <a:lstStyle/>
          <a:p>
            <a:r>
              <a:rPr lang="it-IT" b="0" dirty="0"/>
              <a:t>3D </a:t>
            </a:r>
            <a:r>
              <a:rPr lang="it-IT" b="0" dirty="0" err="1"/>
              <a:t>Pluraview</a:t>
            </a:r>
            <a:r>
              <a:rPr lang="it-IT" b="0" dirty="0"/>
              <a:t> – the </a:t>
            </a:r>
            <a:r>
              <a:rPr lang="it-IT" b="0" dirty="0" err="1"/>
              <a:t>reference</a:t>
            </a:r>
            <a:r>
              <a:rPr lang="it-IT" b="0" dirty="0"/>
              <a:t> for 3D monitors </a:t>
            </a:r>
            <a:r>
              <a:rPr lang="it-IT" b="0" dirty="0" err="1"/>
              <a:t>worldwide</a:t>
            </a:r>
            <a:endParaRPr lang="en-US" b="0" dirty="0"/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602600" y="1419622"/>
            <a:ext cx="5976664" cy="2542399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Full resolution of up to 4K per eye: two screen technology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Flicker-free – no buffering or </a:t>
            </a:r>
            <a:r>
              <a:rPr lang="it-IT" dirty="0" err="1">
                <a:solidFill>
                  <a:schemeClr val="tx1"/>
                </a:solidFill>
              </a:rPr>
              <a:t>shuttering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daylight suitable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Wide </a:t>
            </a:r>
            <a:r>
              <a:rPr lang="de-DE" dirty="0" err="1">
                <a:solidFill>
                  <a:schemeClr val="tx1"/>
                </a:solidFill>
              </a:rPr>
              <a:t>viewing</a:t>
            </a:r>
            <a:r>
              <a:rPr lang="de-DE" dirty="0">
                <a:solidFill>
                  <a:schemeClr val="tx1"/>
                </a:solidFill>
              </a:rPr>
              <a:t> angle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Comapct</a:t>
            </a:r>
            <a:r>
              <a:rPr lang="en-US" dirty="0">
                <a:solidFill>
                  <a:schemeClr val="tx1"/>
                </a:solidFill>
              </a:rPr>
              <a:t> and functional design</a:t>
            </a:r>
          </a:p>
        </p:txBody>
      </p:sp>
      <p:pic>
        <p:nvPicPr>
          <p:cNvPr id="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8" y="1686873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3" y="211892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8" y="251108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3" y="291100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8" y="336383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13">
            <a:extLst>
              <a:ext uri="{FF2B5EF4-FFF2-40B4-BE49-F238E27FC236}">
                <a16:creationId xmlns:a16="http://schemas.microsoft.com/office/drawing/2014/main" id="{DF80BE9E-7CA6-6727-7E87-DC09407186E1}"/>
              </a:ext>
            </a:extLst>
          </p:cNvPr>
          <p:cNvCxnSpPr/>
          <p:nvPr/>
        </p:nvCxnSpPr>
        <p:spPr>
          <a:xfrm>
            <a:off x="380314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ADB826C-58D6-929A-60B1-D2C4431A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by Schneider Digital</a:t>
            </a:r>
            <a:endParaRPr lang="de-DE" dirty="0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50E4F7CE-6E8F-F090-2D34-49FC096A3FEA}"/>
              </a:ext>
            </a:extLst>
          </p:cNvPr>
          <p:cNvSpPr txBox="1">
            <a:spLocks/>
          </p:cNvSpPr>
          <p:nvPr/>
        </p:nvSpPr>
        <p:spPr>
          <a:xfrm>
            <a:off x="323528" y="822960"/>
            <a:ext cx="6264696" cy="3281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  <a:ea typeface="+mj-ea"/>
                <a:cs typeface="Arial" pitchFamily="34" charset="0"/>
              </a:rPr>
              <a:t>3D GlobeView – Immersive 3D-Stereo in 4K on a Big Screen</a:t>
            </a:r>
            <a:endParaRPr lang="en-US" sz="1400" dirty="0">
              <a:solidFill>
                <a:schemeClr val="bg1">
                  <a:lumMod val="50000"/>
                </a:schemeClr>
              </a:solidFill>
              <a:ea typeface="+mj-ea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56A722-B92A-A774-1721-8B64B9F0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204" y="411510"/>
            <a:ext cx="1640225" cy="4320480"/>
          </a:xfrm>
          <a:prstGeom prst="rect">
            <a:avLst/>
          </a:prstGeom>
        </p:spPr>
      </p:pic>
      <p:pic>
        <p:nvPicPr>
          <p:cNvPr id="6" name="Picture 2" descr="O:\1 Kunden\Schneider Digital\6 Printmedien Werbemittel\Präsentationen\3D PluraView Präsentation\Arbeitsdateien\Bilddateien\2018-05-SD-PP-Icon.png">
            <a:extLst>
              <a:ext uri="{FF2B5EF4-FFF2-40B4-BE49-F238E27FC236}">
                <a16:creationId xmlns:a16="http://schemas.microsoft.com/office/drawing/2014/main" id="{0A7FCD48-1203-9758-6C48-8BB861F9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170765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1 Kunden\Schneider Digital\6 Printmedien Werbemittel\Präsentationen\3D PluraView Präsentation\Arbeitsdateien\Bilddateien\2018-05-SD-PP-Icon.png">
            <a:extLst>
              <a:ext uri="{FF2B5EF4-FFF2-40B4-BE49-F238E27FC236}">
                <a16:creationId xmlns:a16="http://schemas.microsoft.com/office/drawing/2014/main" id="{E3478113-5047-F83F-E66F-4CAB62AD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13970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1 Kunden\Schneider Digital\6 Printmedien Werbemittel\Präsentationen\3D PluraView Präsentation\Arbeitsdateien\Bilddateien\2018-05-SD-PP-Icon.png">
            <a:extLst>
              <a:ext uri="{FF2B5EF4-FFF2-40B4-BE49-F238E27FC236}">
                <a16:creationId xmlns:a16="http://schemas.microsoft.com/office/drawing/2014/main" id="{25ED9F1E-A7C7-3114-70A8-F6647994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57175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F991CD-28B4-2365-51F5-5E237F6064EA}"/>
              </a:ext>
            </a:extLst>
          </p:cNvPr>
          <p:cNvSpPr txBox="1"/>
          <p:nvPr/>
        </p:nvSpPr>
        <p:spPr>
          <a:xfrm>
            <a:off x="566032" y="1711136"/>
            <a:ext cx="5879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80“ Ultra HD resolution (3.840 x 2.160) LCD display</a:t>
            </a:r>
          </a:p>
          <a:p>
            <a:endParaRPr lang="en-US" sz="1200" dirty="0"/>
          </a:p>
          <a:p>
            <a:r>
              <a:rPr lang="en-US" sz="1200" dirty="0"/>
              <a:t>Supports native 4K at up to 120Hz with HDMI and </a:t>
            </a:r>
          </a:p>
          <a:p>
            <a:r>
              <a:rPr lang="en-US" sz="1200" dirty="0"/>
              <a:t>DisplayPort connectivity</a:t>
            </a:r>
          </a:p>
          <a:p>
            <a:endParaRPr lang="en-US" sz="1200" dirty="0"/>
          </a:p>
          <a:p>
            <a:r>
              <a:rPr lang="en-US" sz="1200" dirty="0"/>
              <a:t>High resolution (3.840 x 2.160) in 3D-stereo Mode</a:t>
            </a:r>
          </a:p>
          <a:p>
            <a:endParaRPr lang="de-DE" sz="1200" dirty="0"/>
          </a:p>
          <a:p>
            <a:r>
              <a:rPr lang="en-US" sz="1200" dirty="0"/>
              <a:t>Move seamlessly between 2D and continuous stereo 3D-stereo passive glasses</a:t>
            </a:r>
          </a:p>
          <a:p>
            <a:endParaRPr lang="en-US" sz="1200" dirty="0"/>
          </a:p>
          <a:p>
            <a:r>
              <a:rPr lang="en-US" sz="1200" dirty="0"/>
              <a:t>Passive glasses deliver hours of comfortable use</a:t>
            </a:r>
          </a:p>
          <a:p>
            <a:endParaRPr lang="en-US" sz="1200" dirty="0"/>
          </a:p>
          <a:p>
            <a:endParaRPr lang="en-US" sz="1200" dirty="0"/>
          </a:p>
          <a:p>
            <a:endParaRPr lang="de-DE" dirty="0"/>
          </a:p>
        </p:txBody>
      </p:sp>
      <p:pic>
        <p:nvPicPr>
          <p:cNvPr id="11" name="Picture 2" descr="O:\1 Kunden\Schneider Digital\6 Printmedien Werbemittel\Präsentationen\3D PluraView Präsentation\Arbeitsdateien\Bilddateien\2018-05-SD-PP-Icon.png">
            <a:extLst>
              <a:ext uri="{FF2B5EF4-FFF2-40B4-BE49-F238E27FC236}">
                <a16:creationId xmlns:a16="http://schemas.microsoft.com/office/drawing/2014/main" id="{A9644B47-FA81-A0C3-FDDB-955E1A75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0" y="298301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Bilddateien\2018-05-SD-PP-Icon.png">
            <a:extLst>
              <a:ext uri="{FF2B5EF4-FFF2-40B4-BE49-F238E27FC236}">
                <a16:creationId xmlns:a16="http://schemas.microsoft.com/office/drawing/2014/main" id="{5444DF76-A611-6967-E259-AB19535F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0" y="33723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39" r="28088" b="402"/>
          <a:stretch/>
        </p:blipFill>
        <p:spPr bwMode="auto">
          <a:xfrm>
            <a:off x="4211960" y="1779662"/>
            <a:ext cx="4320480" cy="28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Gerade Verbindung 36"/>
          <p:cNvCxnSpPr>
            <a:cxnSpLocks/>
          </p:cNvCxnSpPr>
          <p:nvPr/>
        </p:nvCxnSpPr>
        <p:spPr>
          <a:xfrm>
            <a:off x="611560" y="1491630"/>
            <a:ext cx="0" cy="252028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172287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244295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32918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nhaltsplatzhalter 9"/>
          <p:cNvSpPr txBox="1">
            <a:spLocks/>
          </p:cNvSpPr>
          <p:nvPr/>
        </p:nvSpPr>
        <p:spPr>
          <a:xfrm>
            <a:off x="827584" y="1034120"/>
            <a:ext cx="3672408" cy="34353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Active 3D glasses </a:t>
            </a:r>
            <a:r>
              <a:rPr lang="en-US" sz="1100" dirty="0">
                <a:solidFill>
                  <a:schemeClr val="tx1"/>
                </a:solidFill>
              </a:rPr>
              <a:t>provide a relatively dark single-screen image. The high-frequency shuttering strains the eyes and leads to rapid fatigue.</a:t>
            </a:r>
          </a:p>
          <a:p>
            <a:pPr marL="0" indent="0">
              <a:spcBef>
                <a:spcPts val="0"/>
              </a:spcBef>
              <a:buNone/>
            </a:pPr>
            <a:endParaRPr lang="it-IT" sz="11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Head-Mounted Displays (HMDs) </a:t>
            </a:r>
            <a:r>
              <a:rPr lang="en-US" sz="1100" dirty="0">
                <a:solidFill>
                  <a:schemeClr val="tx1"/>
                </a:solidFill>
              </a:rPr>
              <a:t>are relatively heavy, can cause nausea and dizziness, professional software currently has no data capture and editing interfaces that work with HMDs.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Autostereoscopic monitors </a:t>
            </a:r>
            <a:r>
              <a:rPr lang="en-US" sz="1100" dirty="0">
                <a:solidFill>
                  <a:schemeClr val="tx1"/>
                </a:solidFill>
              </a:rPr>
              <a:t>work without glasses but have fixed viewing positions, where the distance and angle to the monitor allow for stereo viewing. Stereo with eye-tracking only works for a single user!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264696" cy="360040"/>
          </a:xfrm>
        </p:spPr>
        <p:txBody>
          <a:bodyPr/>
          <a:lstStyle/>
          <a:p>
            <a:r>
              <a:rPr lang="en-US" dirty="0"/>
              <a:t>Limitations of alternative 3D displays</a:t>
            </a:r>
          </a:p>
        </p:txBody>
      </p:sp>
    </p:spTree>
    <p:extLst>
      <p:ext uri="{BB962C8B-B14F-4D97-AF65-F5344CB8AC3E}">
        <p14:creationId xmlns:p14="http://schemas.microsoft.com/office/powerpoint/2010/main" val="7491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passive 3D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9376" y="822886"/>
            <a:ext cx="5688632" cy="328102"/>
          </a:xfrm>
        </p:spPr>
        <p:txBody>
          <a:bodyPr/>
          <a:lstStyle/>
          <a:p>
            <a:r>
              <a:rPr lang="en-US" b="0" dirty="0"/>
              <a:t>Choose your reference in 3D Stereo</a:t>
            </a:r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916359" y="1188720"/>
            <a:ext cx="4104456" cy="3384376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Dual screen passive stereo displays have proven to be the best desktop stereo solution of all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3D PluraView users can work in a normal office environment thanks to high image brightness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Flicker-free 3D stereo display with resolutions up to 4K substantially increases users' motivation and productivity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Many users have long experience with PLANAR monitors and PluraView since 2005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PluraView 3D models with up to 4K resolution per screen enable new capabilities in geomatics applications, BIM and LiDAR</a:t>
            </a:r>
            <a:br>
              <a:rPr lang="en-US" sz="1000" dirty="0">
                <a:solidFill>
                  <a:schemeClr val="tx1"/>
                </a:solidFill>
              </a:rPr>
            </a:br>
            <a:br>
              <a:rPr lang="en-US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13476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10" y="1958343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10" y="255835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10" y="314074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380058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-342701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</a:t>
            </a:r>
            <a:endParaRPr lang="en-US" dirty="0"/>
          </a:p>
        </p:txBody>
      </p:sp>
      <p:pic>
        <p:nvPicPr>
          <p:cNvPr id="6147" name="Picture 3" descr="O:\1 Kunden\Schneider Digital\6 Printmedien Werbemittel\Präsentationen\3D PluraView Präsentation\Arbeitsdateien\Bilddateien\2018-05-SD-PP-Bild-Anwendungsbeispie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9"/>
          <a:stretch/>
        </p:blipFill>
        <p:spPr bwMode="auto">
          <a:xfrm>
            <a:off x="503843" y="920892"/>
            <a:ext cx="2376264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:\1 Kunden\Schneider Digital\6 Printmedien Werbemittel\Präsentationen\3D PluraView Präsentation\Arbeitsdateien\Bilddateien\2018-05-SD-PP-Bild-Anwendungsbeispiel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/>
          <a:stretch/>
        </p:blipFill>
        <p:spPr bwMode="auto">
          <a:xfrm>
            <a:off x="3383950" y="917469"/>
            <a:ext cx="237446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O:\1 Kunden\Schneider Digital\6 Printmedien Werbemittel\Präsentationen\3D PluraView Präsentation\Arbeitsdateien\Bilddateien\2018-05-SD-PP-Bild-Anwendungsbeispiel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8"/>
          <a:stretch/>
        </p:blipFill>
        <p:spPr bwMode="auto">
          <a:xfrm>
            <a:off x="6262261" y="917468"/>
            <a:ext cx="2377896" cy="17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:\1 Kunden\Schneider Digital\6 Printmedien Werbemittel\Präsentationen\3D PluraView Präsentation\Arbeitsdateien\Bilddateien\2018-05-SD-PP-Bild-Anwendungsbeispiele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5"/>
          <a:stretch/>
        </p:blipFill>
        <p:spPr bwMode="auto">
          <a:xfrm>
            <a:off x="3388882" y="2855335"/>
            <a:ext cx="236475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O:\1 Kunden\Schneider Digital\6 Printmedien Werbemittel\Präsentationen\3D PluraView Präsentation\Arbeitsdateien\Bilddateien\2018-05-SD-PP-Bild-Anwendungsbeispiele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/>
          <a:stretch/>
        </p:blipFill>
        <p:spPr bwMode="auto">
          <a:xfrm>
            <a:off x="6260689" y="2868552"/>
            <a:ext cx="2376264" cy="17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:\1 Kunden\Schneider Digital\6 Printmedien Werbemittel\Präsentationen\3D PluraView Präsentation\Arbeitsdateien\Bilddateien\2018-05-SD-PP-Bild-Anwendungsbeispiele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3"/>
          <a:stretch/>
        </p:blipFill>
        <p:spPr bwMode="auto">
          <a:xfrm>
            <a:off x="507049" y="2858183"/>
            <a:ext cx="2374784" cy="17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426677" y="2598743"/>
            <a:ext cx="25216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ERDAS IMAGINE and Stereo Analyst</a:t>
            </a:r>
          </a:p>
        </p:txBody>
      </p:sp>
      <p:sp>
        <p:nvSpPr>
          <p:cNvPr id="22" name="Rechteck 21"/>
          <p:cNvSpPr/>
          <p:nvPr/>
        </p:nvSpPr>
        <p:spPr>
          <a:xfrm>
            <a:off x="4353157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Trimble </a:t>
            </a:r>
            <a:r>
              <a:rPr lang="en-US" sz="1000" dirty="0" err="1"/>
              <a:t>DTMaster</a:t>
            </a:r>
            <a:r>
              <a:rPr lang="en-US" sz="1000" dirty="0"/>
              <a:t> </a:t>
            </a:r>
          </a:p>
        </p:txBody>
      </p:sp>
      <p:sp>
        <p:nvSpPr>
          <p:cNvPr id="24" name="Rechteck 23"/>
          <p:cNvSpPr/>
          <p:nvPr/>
        </p:nvSpPr>
        <p:spPr>
          <a:xfrm>
            <a:off x="6875453" y="2604035"/>
            <a:ext cx="1834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Terrasolid</a:t>
            </a:r>
            <a:r>
              <a:rPr lang="en-US" sz="1000" dirty="0"/>
              <a:t> </a:t>
            </a:r>
            <a:r>
              <a:rPr lang="en-US" sz="1000" dirty="0" err="1"/>
              <a:t>TerraStereo</a:t>
            </a:r>
            <a:endParaRPr lang="en-US" sz="1000" dirty="0"/>
          </a:p>
        </p:txBody>
      </p:sp>
      <p:sp>
        <p:nvSpPr>
          <p:cNvPr id="26" name="Rechteck 25"/>
          <p:cNvSpPr/>
          <p:nvPr/>
        </p:nvSpPr>
        <p:spPr>
          <a:xfrm>
            <a:off x="7164288" y="4546489"/>
            <a:ext cx="1535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Leica Geosystems </a:t>
            </a:r>
            <a:r>
              <a:rPr lang="en-US" sz="1000" dirty="0" err="1"/>
              <a:t>HxMap</a:t>
            </a:r>
            <a:endParaRPr lang="en-US" sz="1000" dirty="0"/>
          </a:p>
        </p:txBody>
      </p:sp>
      <p:sp>
        <p:nvSpPr>
          <p:cNvPr id="29" name="Rechteck 28"/>
          <p:cNvSpPr/>
          <p:nvPr/>
        </p:nvSpPr>
        <p:spPr>
          <a:xfrm>
            <a:off x="3622632" y="4546489"/>
            <a:ext cx="2194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DAT/EM Summit Evolution</a:t>
            </a:r>
          </a:p>
        </p:txBody>
      </p:sp>
      <p:sp>
        <p:nvSpPr>
          <p:cNvPr id="31" name="Rechteck 30"/>
          <p:cNvSpPr/>
          <p:nvPr/>
        </p:nvSpPr>
        <p:spPr>
          <a:xfrm>
            <a:off x="1472720" y="4546489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esri</a:t>
            </a:r>
            <a:r>
              <a:rPr lang="en-US" sz="1000" dirty="0"/>
              <a:t> ArcGIS Pro</a:t>
            </a:r>
          </a:p>
        </p:txBody>
      </p:sp>
    </p:spTree>
    <p:extLst>
      <p:ext uri="{BB962C8B-B14F-4D97-AF65-F5344CB8AC3E}">
        <p14:creationId xmlns:p14="http://schemas.microsoft.com/office/powerpoint/2010/main" val="10707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 r="5278" b="3993"/>
          <a:stretch/>
        </p:blipFill>
        <p:spPr bwMode="auto">
          <a:xfrm>
            <a:off x="2771800" y="843558"/>
            <a:ext cx="436967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6876256" y="2566019"/>
            <a:ext cx="1944216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6 Printmedien Werbemittel\Präsentationen\3D PluraView Präsentation\Arbeitsdateien\Bilddateien\2018-05-SD-PP-Bild-3D-Maus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2" b="21790"/>
          <a:stretch/>
        </p:blipFill>
        <p:spPr bwMode="auto">
          <a:xfrm>
            <a:off x="107504" y="2139702"/>
            <a:ext cx="2623712" cy="12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For Photogrammetry</a:t>
            </a:r>
            <a:endParaRPr lang="en-US" b="0" u="sng" dirty="0"/>
          </a:p>
        </p:txBody>
      </p:sp>
      <p:pic>
        <p:nvPicPr>
          <p:cNvPr id="14" name="Picture 2" descr="O:\1 Kunden\Schneider Digital\6 Printmedien Werbemittel\Präsentationen\3D PluraView Präsentation\Arbeitsdateien\Bilddateien\2018-05-SD-PP-Bild-3D-Maus-Logo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22"/>
            <a:ext cx="14401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:\1 Kunden\Schneider Digital\6 Printmedien Werbemittel\Präsentationen\3D PluraView Präsentation\Arbeitsdateien\Bilddateien\2018-05-SD-PP-Bild-3D-Maus-Logo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4" y="987574"/>
            <a:ext cx="1863824" cy="8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b="22550"/>
          <a:stretch/>
        </p:blipFill>
        <p:spPr bwMode="auto">
          <a:xfrm>
            <a:off x="6963838" y="1552506"/>
            <a:ext cx="2000650" cy="10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6992055" y="3632893"/>
            <a:ext cx="1944216" cy="11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1 Kunden\Schneider Digital\6 Printmedien Werbemittel\Präsentationen\3D PluraView Präsentation\Arbeitsdateien\2018-09\Bilddateien\2018-09-SD-PP-Bild--Maus-neu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29643"/>
          <a:stretch/>
        </p:blipFill>
        <p:spPr bwMode="auto">
          <a:xfrm rot="356571">
            <a:off x="-57342" y="3351017"/>
            <a:ext cx="2851402" cy="11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4" b="8013"/>
          <a:stretch/>
        </p:blipFill>
        <p:spPr bwMode="auto">
          <a:xfrm>
            <a:off x="0" y="1295400"/>
            <a:ext cx="9155111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Bilddateien\2018-05-SD-PP-Bild-3D-Maus-Logo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19" y="816388"/>
            <a:ext cx="2868588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en-US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19412"/>
            <a:ext cx="6768752" cy="328102"/>
          </a:xfrm>
        </p:spPr>
        <p:txBody>
          <a:bodyPr/>
          <a:lstStyle/>
          <a:p>
            <a:r>
              <a:rPr lang="it-IT" b="0" dirty="0"/>
              <a:t>CAD controllers</a:t>
            </a:r>
            <a:endParaRPr lang="en-US" b="0" dirty="0"/>
          </a:p>
        </p:txBody>
      </p:sp>
      <p:pic>
        <p:nvPicPr>
          <p:cNvPr id="1027" name="Picture 3" descr="O:\1 Kunden\Schneider Digital\6 Printmedien Werbemittel\Präsentationen\3D PluraView Präsentation\Arbeitsdateien\Bilddateien\2018-05-SD-PP-Bild-3D-Maus-Logo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0" y="1621858"/>
            <a:ext cx="2468446" cy="10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539552" y="1093614"/>
            <a:ext cx="6088583" cy="33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69501"/>
          <a:stretch/>
        </p:blipFill>
        <p:spPr bwMode="auto">
          <a:xfrm>
            <a:off x="-1744414" y="4538169"/>
            <a:ext cx="2366119" cy="2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Workstation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560840" cy="328102"/>
          </a:xfrm>
        </p:spPr>
        <p:txBody>
          <a:bodyPr/>
          <a:lstStyle/>
          <a:p>
            <a:r>
              <a:rPr lang="en-US" b="0" dirty="0"/>
              <a:t>Professional Workstations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434490" y="755567"/>
            <a:ext cx="4619944" cy="405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644008" y="1039547"/>
            <a:ext cx="4060125" cy="3344836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Available as desktop or 19” rackmount versions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Latest Intel Core I7/I9, Xeon, AMD Ryzen, EPYC or AMD </a:t>
            </a:r>
            <a:r>
              <a:rPr lang="en-US" dirty="0" err="1">
                <a:solidFill>
                  <a:schemeClr val="tx1"/>
                </a:solidFill>
              </a:rPr>
              <a:t>Threadripper</a:t>
            </a:r>
            <a:r>
              <a:rPr lang="en-US" dirty="0">
                <a:solidFill>
                  <a:schemeClr val="tx1"/>
                </a:solidFill>
              </a:rPr>
              <a:t> technology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High-speed processors (up to 2x 144 cores with XEON 6 on Intel platform, up to 2x 128 cores on AMD EPYC)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six high-end graphics cards PCIe 5.0 x16 for CUDA or OpenCL applications in one workstation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High-performance RAID with up to 24 GB/s. Transfer rates (SAS 4.0 technology) on demand also with fast SSDs (Solid State Disks) with up to 8 TB of disk space per drive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Ultra-fast 200 </a:t>
            </a:r>
            <a:r>
              <a:rPr lang="en-US" dirty="0" err="1">
                <a:solidFill>
                  <a:schemeClr val="tx1"/>
                </a:solidFill>
              </a:rPr>
              <a:t>GBit</a:t>
            </a:r>
            <a:r>
              <a:rPr lang="en-US" dirty="0">
                <a:solidFill>
                  <a:schemeClr val="tx1"/>
                </a:solidFill>
              </a:rPr>
              <a:t> LAN for connection to file servers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smart VR Wall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For large-format, high-resolution 3D stereo</a:t>
            </a:r>
            <a:endParaRPr lang="de-DE" b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57703" r="16817" b="10135"/>
          <a:stretch/>
        </p:blipFill>
        <p:spPr bwMode="auto">
          <a:xfrm>
            <a:off x="3923928" y="1212785"/>
            <a:ext cx="4386436" cy="20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 bwMode="auto">
          <a:xfrm>
            <a:off x="-252536" y="1212784"/>
            <a:ext cx="4674468" cy="38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O:\1 Kunden\Schneider Digital\6 Printmedien Werbemittel\Präsentationen\3D PluraView Präsentation\Arbeitsdateien\2018-09\Bilddateien\2018-09-SD-PP-Bild-VR-Wall-butt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4" b="35584"/>
          <a:stretch/>
        </p:blipFill>
        <p:spPr bwMode="auto">
          <a:xfrm>
            <a:off x="3933676" y="3363838"/>
            <a:ext cx="3555969" cy="8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9"/>
          <p:cNvSpPr>
            <a:spLocks noGrp="1"/>
          </p:cNvSpPr>
          <p:nvPr>
            <p:ph sz="half" idx="1"/>
          </p:nvPr>
        </p:nvSpPr>
        <p:spPr>
          <a:xfrm>
            <a:off x="4211960" y="627534"/>
            <a:ext cx="4104456" cy="3384376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State-of-the-art laser projection technology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brightness, six 4,000 ANSI lumens projectors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120 Hz technology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Full 6K resolution even in 3D stereo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Tablet control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Freestanding construction without wall mounting           or ceiling mounting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850" y="843559"/>
            <a:ext cx="4085984" cy="40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Unleashing the Power of 3D  Visualization</a:t>
            </a:r>
            <a:endParaRPr lang="de-DE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1278564" y="1514480"/>
            <a:ext cx="552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Humans perceive depth by viewing with both eyes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78565" y="2146161"/>
            <a:ext cx="5525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Stereoscopic 3D visualization uses two slightly offset images to create the perception of depth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78564" y="2991790"/>
            <a:ext cx="5525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Polarized glasses or a polarized filter on the screen separate the eyes, creating the three-dimensional effect in the viewer’s brain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0215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228414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536553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914BF9D-B9D0-D586-0B01-FA2082C78173}"/>
              </a:ext>
            </a:extLst>
          </p:cNvPr>
          <p:cNvSpPr txBox="1"/>
          <p:nvPr/>
        </p:nvSpPr>
        <p:spPr>
          <a:xfrm>
            <a:off x="323528" y="822795"/>
            <a:ext cx="468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Introduction to 3D stereo</a:t>
            </a:r>
          </a:p>
        </p:txBody>
      </p:sp>
    </p:spTree>
    <p:extLst>
      <p:ext uri="{BB962C8B-B14F-4D97-AF65-F5344CB8AC3E}">
        <p14:creationId xmlns:p14="http://schemas.microsoft.com/office/powerpoint/2010/main" val="16345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192260"/>
            <a:ext cx="1362075" cy="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314699"/>
            <a:ext cx="1195387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</a:t>
            </a:r>
            <a:r>
              <a:rPr lang="en-US" b="0" dirty="0"/>
              <a:t>– Software Partners</a:t>
            </a: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4859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76363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5212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88642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906040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39089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 Zephyr          STK             </a:t>
            </a:r>
            <a:r>
              <a:rPr lang="de-DE" sz="1000" dirty="0" err="1"/>
              <a:t>Metashape</a:t>
            </a:r>
            <a:r>
              <a:rPr lang="de-DE" sz="1000" dirty="0"/>
              <a:t>         SOCET GXP v4.5           </a:t>
            </a:r>
            <a:r>
              <a:rPr lang="de-DE" sz="1000" dirty="0" err="1"/>
              <a:t>Softpltter</a:t>
            </a:r>
            <a:r>
              <a:rPr lang="de-DE" sz="1000" dirty="0"/>
              <a:t>/KDSP       </a:t>
            </a:r>
            <a:r>
              <a:rPr lang="de-DE" sz="1000" dirty="0" err="1"/>
              <a:t>Sci</a:t>
            </a:r>
            <a:r>
              <a:rPr lang="de-DE" sz="1000" dirty="0"/>
              <a:t>-X       </a:t>
            </a:r>
            <a:r>
              <a:rPr lang="de-DE" sz="1000" dirty="0" err="1"/>
              <a:t>Summit</a:t>
            </a:r>
            <a:r>
              <a:rPr lang="de-DE" sz="1000" dirty="0"/>
              <a:t> Evolution        ESPA 3D                  </a:t>
            </a:r>
            <a:r>
              <a:rPr lang="de-DE" sz="1000" dirty="0" err="1"/>
              <a:t>PyMOL</a:t>
            </a:r>
            <a:r>
              <a:rPr lang="de-DE" sz="1000" dirty="0"/>
              <a:t>               </a:t>
            </a:r>
            <a:r>
              <a:rPr lang="de-DE" sz="1000" dirty="0" err="1"/>
              <a:t>sView</a:t>
            </a:r>
            <a:endParaRPr lang="de-DE" sz="1000" dirty="0"/>
          </a:p>
          <a:p>
            <a:r>
              <a:rPr lang="de-DE" sz="1000" dirty="0"/>
              <a:t> </a:t>
            </a:r>
          </a:p>
        </p:txBody>
      </p:sp>
      <p:sp>
        <p:nvSpPr>
          <p:cNvPr id="3" name="Rechteck 2"/>
          <p:cNvSpPr/>
          <p:nvPr/>
        </p:nvSpPr>
        <p:spPr>
          <a:xfrm>
            <a:off x="306154" y="1050056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28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4072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868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22" y="1198685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0642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1" y="3422157"/>
            <a:ext cx="894093" cy="2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0330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1398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O:\1 Kunden\Schneider Digital\9 Bild-Archiv\Logos\Referenzen\pms3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11710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8836"/>
            <a:ext cx="68130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6473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40580"/>
            <a:ext cx="1018090" cy="3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1439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8361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67544" y="1923678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Stereo Analyst         </a:t>
            </a:r>
            <a:r>
              <a:rPr lang="de-DE" sz="1000" dirty="0" err="1"/>
              <a:t>ArcGIS</a:t>
            </a:r>
            <a:r>
              <a:rPr lang="de-DE" sz="1000" dirty="0"/>
              <a:t> Pro               </a:t>
            </a:r>
            <a:r>
              <a:rPr lang="de-DE" sz="1000" dirty="0" err="1"/>
              <a:t>OSGeo</a:t>
            </a:r>
            <a:r>
              <a:rPr lang="de-DE" sz="1000" dirty="0"/>
              <a:t>            </a:t>
            </a:r>
            <a:r>
              <a:rPr lang="de-DE" sz="1000" dirty="0" err="1"/>
              <a:t>PurVIEW</a:t>
            </a:r>
            <a:r>
              <a:rPr lang="de-DE" sz="1000" dirty="0"/>
              <a:t>            Maya     </a:t>
            </a:r>
            <a:r>
              <a:rPr lang="de-DE" sz="1000" dirty="0" err="1"/>
              <a:t>MapInfo</a:t>
            </a:r>
            <a:r>
              <a:rPr lang="de-DE" sz="1000" dirty="0"/>
              <a:t>® </a:t>
            </a:r>
            <a:r>
              <a:rPr lang="de-DE" sz="1000" dirty="0" err="1"/>
              <a:t>Vertical</a:t>
            </a:r>
            <a:r>
              <a:rPr lang="de-DE" sz="1000" dirty="0"/>
              <a:t> Mapper™       </a:t>
            </a:r>
            <a:r>
              <a:rPr lang="de-DE" sz="1000" dirty="0" err="1"/>
              <a:t>TNTgis</a:t>
            </a:r>
            <a:r>
              <a:rPr lang="de-DE" sz="1000" dirty="0"/>
              <a:t>                 </a:t>
            </a:r>
            <a:r>
              <a:rPr lang="de-DE" sz="1000" dirty="0" err="1"/>
              <a:t>syngo.fourSight</a:t>
            </a:r>
            <a:r>
              <a:rPr lang="de-DE" sz="1000" dirty="0"/>
              <a:t>       EON Reality         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95093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1" y="228118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6" y="2499742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3DM Content Manager        Premiere Pro               Blender                   PMS3D                 </a:t>
            </a:r>
            <a:r>
              <a:rPr lang="de-DE" sz="1000" dirty="0" err="1"/>
              <a:t>Photomod</a:t>
            </a:r>
            <a:r>
              <a:rPr lang="de-DE" sz="1000" dirty="0"/>
              <a:t>             </a:t>
            </a:r>
            <a:r>
              <a:rPr lang="de-DE" sz="1000" dirty="0" err="1"/>
              <a:t>StereoGIS</a:t>
            </a:r>
            <a:r>
              <a:rPr lang="de-DE" sz="1000" dirty="0"/>
              <a:t> </a:t>
            </a:r>
            <a:r>
              <a:rPr lang="de-DE" sz="1000" dirty="0" err="1"/>
              <a:t>Spidar</a:t>
            </a:r>
            <a:r>
              <a:rPr lang="de-DE" sz="1000" dirty="0"/>
              <a:t>            </a:t>
            </a:r>
            <a:r>
              <a:rPr lang="de-DE" sz="1000" dirty="0" err="1"/>
              <a:t>JewelSuite</a:t>
            </a:r>
            <a:r>
              <a:rPr lang="de-DE" sz="1000" dirty="0"/>
              <a:t>             </a:t>
            </a:r>
            <a:r>
              <a:rPr lang="de-DE" sz="1000" dirty="0" err="1"/>
              <a:t>RiSCAN</a:t>
            </a:r>
            <a:r>
              <a:rPr lang="de-DE" sz="1000" dirty="0"/>
              <a:t> Pro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405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080419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   </a:t>
            </a:r>
            <a:r>
              <a:rPr lang="de-DE" sz="1000" dirty="0" err="1"/>
              <a:t>Inpho</a:t>
            </a:r>
            <a:r>
              <a:rPr lang="de-DE" sz="1000" dirty="0"/>
              <a:t>                </a:t>
            </a:r>
            <a:r>
              <a:rPr lang="de-DE" sz="1000" dirty="0" err="1"/>
              <a:t>KomVISH</a:t>
            </a:r>
            <a:r>
              <a:rPr lang="de-DE" sz="1000" dirty="0"/>
              <a:t>            </a:t>
            </a:r>
            <a:r>
              <a:rPr lang="de-DE" sz="1000" dirty="0" err="1"/>
              <a:t>sure</a:t>
            </a:r>
            <a:r>
              <a:rPr lang="de-DE" sz="1000" dirty="0"/>
              <a:t> </a:t>
            </a:r>
            <a:r>
              <a:rPr lang="de-DE" sz="1000" dirty="0" err="1"/>
              <a:t>aerial</a:t>
            </a:r>
            <a:r>
              <a:rPr lang="de-DE" sz="1000" dirty="0"/>
              <a:t> / Pro              Go2VR / D2P                  </a:t>
            </a:r>
            <a:r>
              <a:rPr lang="de-DE" sz="1000" dirty="0" err="1"/>
              <a:t>Photosoft</a:t>
            </a:r>
            <a:r>
              <a:rPr lang="de-DE" sz="1000" dirty="0"/>
              <a:t>            </a:t>
            </a:r>
            <a:r>
              <a:rPr lang="de-DE" sz="1000" dirty="0" err="1"/>
              <a:t>GoCAD</a:t>
            </a:r>
            <a:r>
              <a:rPr lang="de-DE" sz="1000" dirty="0"/>
              <a:t>                  </a:t>
            </a:r>
            <a:r>
              <a:rPr lang="de-DE" sz="1000" dirty="0" err="1"/>
              <a:t>Kingdom</a:t>
            </a:r>
            <a:r>
              <a:rPr lang="de-DE" sz="1000" dirty="0"/>
              <a:t>             VR </a:t>
            </a:r>
            <a:r>
              <a:rPr lang="de-DE" sz="1000" dirty="0" err="1"/>
              <a:t>Two</a:t>
            </a:r>
            <a:r>
              <a:rPr lang="de-DE" sz="1000" dirty="0"/>
              <a:t>                </a:t>
            </a:r>
            <a:r>
              <a:rPr lang="de-DE" sz="1000" dirty="0" err="1"/>
              <a:t>Unity</a:t>
            </a:r>
            <a:r>
              <a:rPr lang="de-DE" sz="1000" dirty="0"/>
              <a:t> 3D</a:t>
            </a:r>
          </a:p>
        </p:txBody>
      </p:sp>
      <p:pic>
        <p:nvPicPr>
          <p:cNvPr id="16" name="Picture 13" descr="O:\1 Kunden\Schneider Digital\9 Bild-Archiv\Logos\Referenzen\autodesk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90" y="17028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O:\1 Kunden\Schneider Digital\9 Bild-Archiv\Logos\Referenzen\adob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25835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O:\1 Kunden\Schneider Digital\9 Bild-Archiv\Logos\Referenzen\blender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0762"/>
            <a:ext cx="1121902" cy="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:\1 Kunden\Schneider Digital\9 Bild-Archiv\Logos\Referenzen\siemens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63" y="1685566"/>
            <a:ext cx="1008112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20965"/>
            <a:ext cx="1152128" cy="3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53776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O:\1 Kunden\Schneider Digital\9 Bild-Archiv\Logos\Referenzen\schrodinger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724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244046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de-DE" sz="1000" dirty="0" err="1"/>
              <a:t>Delmia</a:t>
            </a:r>
            <a:r>
              <a:rPr lang="de-DE" sz="1000" dirty="0"/>
              <a:t>                  HIM               </a:t>
            </a:r>
            <a:r>
              <a:rPr lang="de-DE" sz="1000" dirty="0" err="1"/>
              <a:t>Creo</a:t>
            </a:r>
            <a:r>
              <a:rPr lang="de-DE" sz="1000" dirty="0"/>
              <a:t> View MCAD       </a:t>
            </a:r>
            <a:r>
              <a:rPr lang="de-DE" sz="1000" dirty="0" err="1"/>
              <a:t>DeltaGen</a:t>
            </a:r>
            <a:r>
              <a:rPr lang="de-DE" sz="1000" dirty="0"/>
              <a:t>     </a:t>
            </a:r>
            <a:r>
              <a:rPr lang="de-DE" sz="1000" dirty="0" err="1"/>
              <a:t>TerraStereo</a:t>
            </a:r>
            <a:r>
              <a:rPr lang="de-DE" sz="1000" dirty="0"/>
              <a:t>                </a:t>
            </a:r>
            <a:r>
              <a:rPr lang="de-DE" sz="1000" dirty="0" err="1"/>
              <a:t>Rhino</a:t>
            </a:r>
            <a:r>
              <a:rPr lang="de-DE" sz="1000" dirty="0"/>
              <a:t>         Precision 3D </a:t>
            </a:r>
            <a:r>
              <a:rPr lang="de-DE" sz="1000" dirty="0" err="1"/>
              <a:t>Topo</a:t>
            </a:r>
            <a:r>
              <a:rPr lang="de-DE" sz="1000" dirty="0"/>
              <a:t>        </a:t>
            </a:r>
            <a:r>
              <a:rPr lang="de-DE" sz="1000" dirty="0" err="1"/>
              <a:t>WinATLAS</a:t>
            </a:r>
            <a:r>
              <a:rPr lang="de-DE" sz="1000" dirty="0"/>
              <a:t>          Scene	           </a:t>
            </a:r>
            <a:r>
              <a:rPr lang="de-DE" sz="1000" dirty="0" err="1"/>
              <a:t>Micromap</a:t>
            </a:r>
            <a:endParaRPr lang="de-DE" sz="1000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7532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:\1 Kunden\Schneider Digital\9 Bild-Archiv\Logos\Referenzen\ansys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8654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048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83447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11" y="402953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54191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5613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8957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54" y="2888210"/>
            <a:ext cx="862236" cy="2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621673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Open Source Project    </a:t>
            </a:r>
            <a:r>
              <a:rPr lang="de-DE" sz="1000" dirty="0" err="1"/>
              <a:t>LiMON</a:t>
            </a:r>
            <a:r>
              <a:rPr lang="de-DE" sz="1000" dirty="0"/>
              <a:t> Viewer PRO       </a:t>
            </a:r>
            <a:r>
              <a:rPr lang="de-DE" sz="1000" dirty="0" err="1"/>
              <a:t>Vizable</a:t>
            </a:r>
            <a:r>
              <a:rPr lang="de-DE" sz="1000" dirty="0"/>
              <a:t>                 </a:t>
            </a:r>
            <a:r>
              <a:rPr lang="de-DE" sz="1000" dirty="0" err="1"/>
              <a:t>uSmart</a:t>
            </a:r>
            <a:r>
              <a:rPr lang="de-DE" sz="1000" dirty="0"/>
              <a:t>           </a:t>
            </a:r>
            <a:r>
              <a:rPr lang="de-DE" sz="1000" dirty="0" err="1"/>
              <a:t>LaserControl</a:t>
            </a:r>
            <a:r>
              <a:rPr lang="de-DE" sz="1000" dirty="0"/>
              <a:t>         </a:t>
            </a:r>
            <a:r>
              <a:rPr lang="de-DE" sz="1000" dirty="0" err="1"/>
              <a:t>StereoCAD</a:t>
            </a:r>
            <a:r>
              <a:rPr lang="de-DE" sz="1000" dirty="0"/>
              <a:t>         </a:t>
            </a:r>
            <a:r>
              <a:rPr lang="de-DE" sz="1000" dirty="0" err="1"/>
              <a:t>ContextCapture</a:t>
            </a:r>
            <a:r>
              <a:rPr lang="de-DE" sz="1000" dirty="0"/>
              <a:t>        DPS / Delta                  AVIZO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85" y="340564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4" y="342219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1 Kunden\Schneider Digital\9 Bild-Archiv\Logos\Referenzen\cloud-compare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" y="3377310"/>
            <a:ext cx="993950" cy="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O:\1 Kunden\Schneider Digital\9 Bild-Archiv\Logos\Referenzen\rt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78001"/>
            <a:ext cx="976314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O:\1 Kunden\Schneider Digital\9 Bild-Archiv\Logos\Referenzen\thermo-fischer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98" y="3434227"/>
            <a:ext cx="822440" cy="2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O:\1 Kunden\Schneider Digital\9 Bild-Archiv\Logos\Referenzen\eon-systems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98" y="173272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136827" y="4528331"/>
            <a:ext cx="4104456" cy="328102"/>
          </a:xfrm>
        </p:spPr>
        <p:txBody>
          <a:bodyPr/>
          <a:lstStyle/>
          <a:p>
            <a:r>
              <a:rPr lang="de-DE" sz="1200" b="0" dirty="0"/>
              <a:t>More </a:t>
            </a:r>
            <a:r>
              <a:rPr lang="de-DE" sz="1200" b="0" dirty="0" err="1"/>
              <a:t>than</a:t>
            </a:r>
            <a:r>
              <a:rPr lang="de-DE" sz="1200" b="0" dirty="0"/>
              <a:t> 200 </a:t>
            </a:r>
            <a:r>
              <a:rPr lang="de-DE" sz="1200" b="0" dirty="0" err="1"/>
              <a:t>software</a:t>
            </a:r>
            <a:r>
              <a:rPr lang="de-DE" sz="1200" b="0" dirty="0"/>
              <a:t> </a:t>
            </a:r>
            <a:r>
              <a:rPr lang="de-DE" sz="1200" b="0" dirty="0" err="1"/>
              <a:t>applications</a:t>
            </a:r>
            <a:r>
              <a:rPr lang="de-DE" sz="1200" b="0" dirty="0"/>
              <a:t> </a:t>
            </a:r>
            <a:r>
              <a:rPr lang="de-DE" sz="1200" b="0" dirty="0" err="1"/>
              <a:t>supported</a:t>
            </a:r>
            <a:r>
              <a:rPr lang="de-DE" sz="1200" b="0" dirty="0"/>
              <a:t>!</a:t>
            </a:r>
          </a:p>
        </p:txBody>
      </p:sp>
      <p:pic>
        <p:nvPicPr>
          <p:cNvPr id="31" name="Picture 20" descr="O:\1 Kunden\Schneider Digital\9 Bild-Archiv\Logos\Referenzen\sview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7" y="1047748"/>
            <a:ext cx="1366838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21383"/>
            <a:ext cx="1481138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O:\1 Kunden\Schneider Digital\9 Bild-Archiv\Logos\Referenzen\pitney-bowes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04975"/>
            <a:ext cx="88619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001081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4057650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387067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805113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3305175"/>
            <a:ext cx="1126513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3368133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28D3A61-AA9D-56BA-CB2F-0823CD715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9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</a:t>
            </a:r>
            <a:r>
              <a:rPr lang="en-US" b="0" dirty="0"/>
              <a:t>–Partners</a:t>
            </a:r>
          </a:p>
        </p:txBody>
      </p:sp>
      <p:pic>
        <p:nvPicPr>
          <p:cNvPr id="4119" name="Picture 23" descr="O:\1 Kunden\Schneider Digital\6 Printmedien Werbemittel\Präsentationen\3D PluraView Präsentation\Arbeitsdateien\Bilddateien\Logos\PP\2018-05-SD-PP-Logos-Anwendu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32" y="1082254"/>
            <a:ext cx="926878" cy="9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270" y="2175249"/>
            <a:ext cx="742222" cy="7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198" y="112606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29" y="1067966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/>
        </p:nvSpPr>
        <p:spPr>
          <a:xfrm>
            <a:off x="185738" y="170175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</a:t>
            </a:r>
            <a:r>
              <a:rPr lang="en-US" sz="1200" dirty="0" err="1"/>
              <a:t>TerraStereo</a:t>
            </a:r>
            <a:r>
              <a:rPr lang="en-US" sz="1200" dirty="0"/>
              <a:t> </a:t>
            </a:r>
            <a:r>
              <a:rPr lang="de-DE" sz="1200" dirty="0"/>
              <a:t>            DAT/EM Systems             SOLITECH AD               </a:t>
            </a:r>
            <a:r>
              <a:rPr lang="de-DE" sz="1200" dirty="0" err="1"/>
              <a:t>Agisoft</a:t>
            </a:r>
            <a:r>
              <a:rPr lang="de-DE" sz="1200" dirty="0"/>
              <a:t> LLC              South                Schnell Tech        </a:t>
            </a:r>
            <a:r>
              <a:rPr lang="en-US" sz="1200" dirty="0" err="1"/>
              <a:t>GeoDyn</a:t>
            </a:r>
            <a:r>
              <a:rPr lang="en-US" sz="1200" dirty="0"/>
              <a:t> Technology</a:t>
            </a:r>
          </a:p>
        </p:txBody>
      </p:sp>
      <p:pic>
        <p:nvPicPr>
          <p:cNvPr id="1026" name="Picture 2" descr="O:\1 Kunden\Schneider Digital\6 Printmedien Werbemittel\Präsentationen\3D PluraView Präsentation\Arbeitsdateien\2018-09\Bilddateien\Logos\wipco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94" y="2230623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2018-09\Bilddateien\Logos\brisight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70" y="2277661"/>
            <a:ext cx="936104" cy="4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6 Printmedien Werbemittel\Präsentationen\3D PluraView Präsentation\Arbeitsdateien\2018-09\Bilddateien\Logos\swift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" y="2085655"/>
            <a:ext cx="1477689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2018-09\Bilddateien\Logos\south-logo-lis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16" y="1388105"/>
            <a:ext cx="730693" cy="2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2018-09\Bilddateien\Logos\schneider-digital-premium-partner-solitec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8" y="1404910"/>
            <a:ext cx="933449" cy="2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hteck 83"/>
          <p:cNvSpPr/>
          <p:nvPr/>
        </p:nvSpPr>
        <p:spPr>
          <a:xfrm>
            <a:off x="179512" y="1047599"/>
            <a:ext cx="8856984" cy="35283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O:\1 Kunden\Schneider Digital\9 Bild-Archiv\Logos\Referenzen\schnell-tech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91" y="1384573"/>
            <a:ext cx="792088" cy="3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9 Bild-Archiv\Logos\Referenzen\logo-geody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7" y="1297112"/>
            <a:ext cx="1008112" cy="4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1 Kunden\Schneider Digital\9 Bild-Archiv\Logos\Referenzen\logo-kely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53" y="2236771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1 Kunden\Schneider Digital\9 Bild-Archiv\Logos\Referenzen\logo-ig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84" y="2265403"/>
            <a:ext cx="91284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1 Kunden\Schneider Digital\9 Bild-Archiv\Logos\Referenzen\logo-d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0" y="3468811"/>
            <a:ext cx="949525" cy="4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1 Kunden\Schneider Digital\9 Bild-Archiv\Logos\Referenzen\logo-tp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57" y="3359299"/>
            <a:ext cx="1638321" cy="7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1 Kunden\Schneider Digital\9 Bild-Archiv\Logos\Referenzen\logo-steinbacher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97" y="3305175"/>
            <a:ext cx="1595505" cy="75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37" y="3472403"/>
            <a:ext cx="1502941" cy="4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O:\1 Kunden\Schneider Digital\9 Bild-Archiv\Logos\Referenzen\logo-tvi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4" y="3528640"/>
            <a:ext cx="720080" cy="3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:\1 Kunden\Schneider Digital\9 Bild-Archiv\Logos\Referenzen\logo-geomatika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3" y="3389958"/>
            <a:ext cx="1252600" cy="5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48"/>
          <p:cNvSpPr/>
          <p:nvPr/>
        </p:nvSpPr>
        <p:spPr>
          <a:xfrm>
            <a:off x="190497" y="275425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Swift Integrator     </a:t>
            </a:r>
            <a:r>
              <a:rPr lang="en-US" sz="1200" dirty="0" err="1"/>
              <a:t>SARL</a:t>
            </a:r>
            <a:r>
              <a:rPr lang="en-US" sz="1200" dirty="0"/>
              <a:t> </a:t>
            </a:r>
            <a:r>
              <a:rPr lang="en-US" sz="1200" dirty="0" err="1"/>
              <a:t>RhinoTerrain</a:t>
            </a:r>
            <a:r>
              <a:rPr lang="en-US" sz="1200" dirty="0"/>
              <a:t>      </a:t>
            </a:r>
            <a:r>
              <a:rPr lang="en-US" sz="1200" dirty="0" err="1"/>
              <a:t>Brisight</a:t>
            </a:r>
            <a:r>
              <a:rPr lang="en-US" sz="1200" dirty="0"/>
              <a:t> Technology       </a:t>
            </a:r>
            <a:r>
              <a:rPr lang="en-US" sz="1200" dirty="0" err="1"/>
              <a:t>Wipco</a:t>
            </a:r>
            <a:r>
              <a:rPr lang="en-US" sz="1200" dirty="0"/>
              <a:t> 3D 	 </a:t>
            </a:r>
            <a:r>
              <a:rPr lang="de-DE" sz="1200" dirty="0"/>
              <a:t>                 </a:t>
            </a:r>
            <a:r>
              <a:rPr lang="en-US" sz="1200" dirty="0" err="1"/>
              <a:t>Kelyn</a:t>
            </a:r>
            <a:r>
              <a:rPr lang="en-US" sz="1200" dirty="0"/>
              <a:t> Technologies          </a:t>
            </a:r>
            <a:r>
              <a:rPr lang="en-US" sz="1200" dirty="0" err="1"/>
              <a:t>IGI</a:t>
            </a:r>
            <a:r>
              <a:rPr lang="en-US" sz="1200" dirty="0"/>
              <a:t> – Integrated Geospatial</a:t>
            </a:r>
          </a:p>
        </p:txBody>
      </p:sp>
      <p:sp>
        <p:nvSpPr>
          <p:cNvPr id="50" name="Rechteck 49"/>
          <p:cNvSpPr/>
          <p:nvPr/>
        </p:nvSpPr>
        <p:spPr>
          <a:xfrm>
            <a:off x="190498" y="29161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</a:t>
            </a:r>
            <a:r>
              <a:rPr lang="en-US" sz="1200" dirty="0"/>
              <a:t>Pte Ltd                                                                                              &amp; Solutions </a:t>
            </a:r>
            <a:r>
              <a:rPr lang="de-DE" sz="1200" dirty="0"/>
              <a:t>			 </a:t>
            </a:r>
            <a:r>
              <a:rPr lang="en-US" sz="1200" dirty="0"/>
              <a:t>Innovations</a:t>
            </a:r>
            <a:r>
              <a:rPr lang="de-DE" sz="1200" dirty="0"/>
              <a:t>	</a:t>
            </a:r>
          </a:p>
        </p:txBody>
      </p:sp>
      <p:sp>
        <p:nvSpPr>
          <p:cNvPr id="52" name="Rechteck 51"/>
          <p:cNvSpPr/>
          <p:nvPr/>
        </p:nvSpPr>
        <p:spPr>
          <a:xfrm>
            <a:off x="185734" y="388773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DS Deutsche                    TP Holdings Japan                </a:t>
            </a:r>
            <a:r>
              <a:rPr lang="de-DE" sz="1200" dirty="0" err="1"/>
              <a:t>Steinbacher-Consult</a:t>
            </a:r>
            <a:r>
              <a:rPr lang="de-DE" sz="1200" dirty="0"/>
              <a:t>       </a:t>
            </a:r>
            <a:r>
              <a:rPr lang="de-DE" sz="1200" dirty="0" err="1"/>
              <a:t>AirborneHydroMapping</a:t>
            </a:r>
            <a:r>
              <a:rPr lang="de-DE" sz="1200" dirty="0"/>
              <a:t>      </a:t>
            </a:r>
            <a:r>
              <a:rPr lang="de-DE" sz="1200" dirty="0" err="1"/>
              <a:t>TVISCompany</a:t>
            </a:r>
            <a:r>
              <a:rPr lang="de-DE" sz="1200" dirty="0"/>
              <a:t>,      </a:t>
            </a:r>
            <a:r>
              <a:rPr lang="de-DE" sz="1200" dirty="0" err="1"/>
              <a:t>Geomatika</a:t>
            </a:r>
            <a:r>
              <a:rPr lang="de-DE" sz="1200" dirty="0"/>
              <a:t> </a:t>
            </a:r>
            <a:r>
              <a:rPr lang="de-DE" sz="1200" dirty="0" err="1"/>
              <a:t>Smolčak</a:t>
            </a:r>
            <a:endParaRPr lang="de-DE" sz="1200" dirty="0"/>
          </a:p>
        </p:txBody>
      </p:sp>
      <p:sp>
        <p:nvSpPr>
          <p:cNvPr id="54" name="Rechteck 53"/>
          <p:cNvSpPr/>
          <p:nvPr/>
        </p:nvSpPr>
        <p:spPr>
          <a:xfrm>
            <a:off x="185735" y="40496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Systemhaus GmbH                                                        Ingenieurgesellschaft                      GmbH                              LLC.                              </a:t>
            </a:r>
            <a:r>
              <a:rPr lang="de-DE" sz="1200" dirty="0" err="1"/>
              <a:t>doo</a:t>
            </a:r>
            <a:endParaRPr lang="de-DE" sz="1200" dirty="0"/>
          </a:p>
        </p:txBody>
      </p:sp>
      <p:sp>
        <p:nvSpPr>
          <p:cNvPr id="55" name="Rechteck 54"/>
          <p:cNvSpPr/>
          <p:nvPr/>
        </p:nvSpPr>
        <p:spPr>
          <a:xfrm>
            <a:off x="190497" y="422587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                                           		                  mbH &amp; Co. KG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CCC0F-513C-D549-3BB8-94F5A0C25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 bwMode="auto">
          <a:xfrm>
            <a:off x="656853" y="-2540817"/>
            <a:ext cx="7759576" cy="73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9" b="37198"/>
          <a:stretch/>
        </p:blipFill>
        <p:spPr bwMode="auto">
          <a:xfrm>
            <a:off x="1187624" y="864766"/>
            <a:ext cx="69881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" r="36053"/>
          <a:stretch/>
        </p:blipFill>
        <p:spPr>
          <a:xfrm>
            <a:off x="1907704" y="923062"/>
            <a:ext cx="3958851" cy="36601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6" t="27500" r="2477" b="30472"/>
          <a:stretch/>
        </p:blipFill>
        <p:spPr>
          <a:xfrm>
            <a:off x="4870631" y="1932481"/>
            <a:ext cx="2437114" cy="153828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BCE27B1-A275-27EF-46FD-602F358B0AC2}"/>
              </a:ext>
            </a:extLst>
          </p:cNvPr>
          <p:cNvSpPr txBox="1">
            <a:spLocks/>
          </p:cNvSpPr>
          <p:nvPr/>
        </p:nvSpPr>
        <p:spPr>
          <a:xfrm>
            <a:off x="323528" y="459999"/>
            <a:ext cx="6264696" cy="360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Stereoscopic 3D visualized: two separate displays for left and right image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673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D5357-95C7-BCC3-8EF7-70072F18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3D Stereo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F4AE8D-534F-D2B5-AB0B-DEA9B848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7574"/>
            <a:ext cx="7810132" cy="36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6989B-B285-5B05-794B-C12829A5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Benefits </a:t>
            </a:r>
            <a:r>
              <a:rPr lang="de-DE" dirty="0" err="1"/>
              <a:t>of</a:t>
            </a:r>
            <a:r>
              <a:rPr lang="de-DE" dirty="0"/>
              <a:t> 3D </a:t>
            </a:r>
            <a:r>
              <a:rPr lang="de-DE" dirty="0" err="1"/>
              <a:t>Visualization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AEB2E8B-B375-58DD-104F-21F8D08E9E67}"/>
              </a:ext>
            </a:extLst>
          </p:cNvPr>
          <p:cNvSpPr txBox="1"/>
          <p:nvPr/>
        </p:nvSpPr>
        <p:spPr>
          <a:xfrm>
            <a:off x="467544" y="1131590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Enhanced </a:t>
            </a:r>
            <a:r>
              <a:rPr lang="de-DE" sz="1600" dirty="0" err="1"/>
              <a:t>spatial</a:t>
            </a:r>
            <a:r>
              <a:rPr lang="de-DE" sz="1600" dirty="0"/>
              <a:t> </a:t>
            </a:r>
            <a:r>
              <a:rPr lang="de-DE" sz="1600" dirty="0" err="1"/>
              <a:t>understanding</a:t>
            </a:r>
            <a:r>
              <a:rPr lang="de-DE" sz="1600" dirty="0"/>
              <a:t>: </a:t>
            </a:r>
            <a:r>
              <a:rPr lang="de-DE" sz="1600" dirty="0" err="1"/>
              <a:t>provides</a:t>
            </a:r>
            <a:r>
              <a:rPr lang="de-DE" sz="1600" dirty="0"/>
              <a:t> a </a:t>
            </a:r>
            <a:r>
              <a:rPr lang="de-DE" sz="1600" dirty="0" err="1"/>
              <a:t>more</a:t>
            </a:r>
            <a:r>
              <a:rPr lang="de-DE" sz="1600" dirty="0"/>
              <a:t> intuitive </a:t>
            </a:r>
            <a:r>
              <a:rPr lang="de-DE" sz="1600" dirty="0" err="1"/>
              <a:t>grasp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topographical</a:t>
            </a:r>
            <a:r>
              <a:rPr lang="de-DE" sz="1600" dirty="0"/>
              <a:t> and </a:t>
            </a:r>
            <a:r>
              <a:rPr lang="de-DE" sz="1600" dirty="0" err="1"/>
              <a:t>spatial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endParaRPr lang="de-DE" sz="1600" dirty="0"/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Improved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: </a:t>
            </a:r>
            <a:r>
              <a:rPr lang="de-DE" sz="1600" dirty="0" err="1"/>
              <a:t>accelerates</a:t>
            </a:r>
            <a:r>
              <a:rPr lang="de-DE" sz="1600" dirty="0"/>
              <a:t> </a:t>
            </a:r>
            <a:r>
              <a:rPr lang="de-DE" sz="1600" dirty="0" err="1"/>
              <a:t>decision-making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Immersive </a:t>
            </a:r>
            <a:r>
              <a:rPr lang="de-DE" sz="1600" dirty="0" err="1"/>
              <a:t>collaboration</a:t>
            </a:r>
            <a:r>
              <a:rPr lang="de-DE" sz="1600" dirty="0"/>
              <a:t>: </a:t>
            </a:r>
            <a:r>
              <a:rPr lang="de-DE" sz="1600" dirty="0" err="1"/>
              <a:t>enhances</a:t>
            </a:r>
            <a:r>
              <a:rPr lang="de-DE" sz="1600" dirty="0"/>
              <a:t> situational </a:t>
            </a:r>
            <a:r>
              <a:rPr lang="de-DE" sz="1600" dirty="0" err="1"/>
              <a:t>awareness</a:t>
            </a:r>
            <a:r>
              <a:rPr lang="de-DE" sz="1600" dirty="0"/>
              <a:t> and </a:t>
            </a:r>
            <a:r>
              <a:rPr lang="de-DE" sz="1600" dirty="0" err="1"/>
              <a:t>decision-making</a:t>
            </a:r>
            <a:r>
              <a:rPr lang="de-DE" sz="1600" dirty="0"/>
              <a:t> in </a:t>
            </a:r>
            <a:r>
              <a:rPr lang="de-DE" sz="1600" dirty="0" err="1"/>
              <a:t>crisis</a:t>
            </a:r>
            <a:r>
              <a:rPr lang="de-DE" sz="1600" dirty="0"/>
              <a:t> </a:t>
            </a:r>
            <a:r>
              <a:rPr lang="de-DE" sz="1600" dirty="0" err="1"/>
              <a:t>situations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Integration: Compatible with existing workflows, enhancing rather than replacing current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5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4908-EC88-264F-C3FC-C3AAB41B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11510"/>
            <a:ext cx="6264696" cy="720080"/>
          </a:xfrm>
        </p:spPr>
        <p:txBody>
          <a:bodyPr/>
          <a:lstStyle/>
          <a:p>
            <a:r>
              <a:rPr lang="de-DE" dirty="0"/>
              <a:t>3D Stereo Mouse Cursor (SMC): </a:t>
            </a:r>
            <a:r>
              <a:rPr lang="de-DE" dirty="0" err="1"/>
              <a:t>Completing</a:t>
            </a:r>
            <a:r>
              <a:rPr lang="de-DE" dirty="0"/>
              <a:t> 3D Stereo </a:t>
            </a:r>
            <a:r>
              <a:rPr lang="de-DE" dirty="0" err="1"/>
              <a:t>Visualization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19E03C8-75B3-865E-38A2-67AC1E08BE6D}"/>
              </a:ext>
            </a:extLst>
          </p:cNvPr>
          <p:cNvSpPr txBox="1"/>
          <p:nvPr/>
        </p:nvSpPr>
        <p:spPr>
          <a:xfrm>
            <a:off x="467544" y="1143283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2D cursors lack depth perception, making 3D interaction difficult and unintuitive – even on a 3D screen</a:t>
            </a:r>
          </a:p>
          <a:p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Current 2D cursors, such as simple arrows or crosshairs, often lack dynamic scaling, customization options, and real-time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5E70C-8E32-D953-81A7-8DC5000A16E1}"/>
              </a:ext>
            </a:extLst>
          </p:cNvPr>
          <p:cNvSpPr txBox="1"/>
          <p:nvPr/>
        </p:nvSpPr>
        <p:spPr>
          <a:xfrm>
            <a:off x="107504" y="2643758"/>
            <a:ext cx="8856984" cy="14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1600" u="sng" dirty="0">
                <a:latin typeface="Calibri" panose="020F0502020204030204" pitchFamily="34" charset="0"/>
                <a:cs typeface="Times New Roman" panose="02020603050405020304" pitchFamily="18" charset="0"/>
              </a:rPr>
              <a:t>Solution to these shortcomings:</a:t>
            </a:r>
          </a:p>
          <a:p>
            <a:pPr lvl="1"/>
            <a:endParaRPr lang="en-GB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Implementing a dynamic 3D cursor capable of adapting to the scene and camera orientation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Full Integration of 3D visualization into existing applications and workflows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No disruption to an existing workflow, through intuitive functionality</a:t>
            </a:r>
            <a:endParaRPr lang="de-DE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6F48F-F916-21E8-8E96-492CE754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Stereo Mouse Cursor (SMC) </a:t>
            </a:r>
            <a:r>
              <a:rPr lang="de-DE" dirty="0" err="1"/>
              <a:t>as</a:t>
            </a:r>
            <a:r>
              <a:rPr lang="de-DE" dirty="0"/>
              <a:t> Game </a:t>
            </a:r>
            <a:r>
              <a:rPr lang="de-DE" dirty="0" err="1"/>
              <a:t>Changer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5B678C4-34A9-1C19-64AF-7AE66E2165BB}"/>
              </a:ext>
            </a:extLst>
          </p:cNvPr>
          <p:cNvSpPr txBox="1"/>
          <p:nvPr/>
        </p:nvSpPr>
        <p:spPr>
          <a:xfrm>
            <a:off x="512368" y="1151345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Software-based solution. The cursor receives depth information and penetrates the object along the z axle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Navigation: Allows for smooth and precise movement through 3D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additional hardware necessary. The cursor can even be controlled with a cheap no-name mouse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611E10-B059-EE95-7231-7177FA0C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491630"/>
            <a:ext cx="3739261" cy="2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3E8F3-DAD7-3B48-8683-50C96F02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Stereo Mouse Cursor (SMC) </a:t>
            </a:r>
            <a:r>
              <a:rPr lang="de-DE" dirty="0" err="1"/>
              <a:t>as</a:t>
            </a:r>
            <a:r>
              <a:rPr lang="de-DE" dirty="0"/>
              <a:t> Game </a:t>
            </a:r>
            <a:r>
              <a:rPr lang="de-DE" dirty="0" err="1"/>
              <a:t>Changer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BC904A-2591-19DD-6796-7B8362966030}"/>
              </a:ext>
            </a:extLst>
          </p:cNvPr>
          <p:cNvSpPr txBox="1"/>
          <p:nvPr/>
        </p:nvSpPr>
        <p:spPr>
          <a:xfrm>
            <a:off x="611560" y="1284605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Control: Provides fine control over zooming, panning, and rotating maps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Effortless Data Cleanup and Processing, e.g. in LiDAR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Cases: Navigating complex terrains, urban planning, and environmental monitoring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58BA0D-700B-3549-9B28-73DC80D7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5" y="1131590"/>
            <a:ext cx="2246787" cy="15841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77957-9B19-9225-34BC-7E1D5552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2859782"/>
            <a:ext cx="2246788" cy="17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AC661-E7AA-F59A-6F0F-4890A834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workflow</a:t>
            </a:r>
            <a:r>
              <a:rPr lang="de-DE" dirty="0"/>
              <a:t> in 3D Stereo </a:t>
            </a:r>
            <a:r>
              <a:rPr lang="de-DE" dirty="0" err="1"/>
              <a:t>using</a:t>
            </a:r>
            <a:r>
              <a:rPr lang="de-DE" dirty="0"/>
              <a:t> a 3D Cursor</a:t>
            </a:r>
          </a:p>
        </p:txBody>
      </p:sp>
      <p:pic>
        <p:nvPicPr>
          <p:cNvPr id="5" name="Cleaning_pointcloud_using_TerraStereo">
            <a:hlinkClick r:id="" action="ppaction://media"/>
            <a:extLst>
              <a:ext uri="{FF2B5EF4-FFF2-40B4-BE49-F238E27FC236}">
                <a16:creationId xmlns:a16="http://schemas.microsoft.com/office/drawing/2014/main" id="{697CD87C-3026-A6A6-DD53-1AE80DE24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915566"/>
            <a:ext cx="678475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1040</Words>
  <Application>Microsoft Office PowerPoint</Application>
  <PresentationFormat>Bildschirmpräsentation (16:9)</PresentationFormat>
  <Paragraphs>130</Paragraphs>
  <Slides>22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1_Larissa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Unleashing the Power of 3D  Visualization</vt:lpstr>
      <vt:lpstr>PowerPoint-Präsentation</vt:lpstr>
      <vt:lpstr>Application areas of 3D Stereo</vt:lpstr>
      <vt:lpstr>Benefits of 3D Visualization</vt:lpstr>
      <vt:lpstr>3D Stereo Mouse Cursor (SMC): Completing 3D Stereo Visualization</vt:lpstr>
      <vt:lpstr>3D Stereo Mouse Cursor (SMC) as Game Changer</vt:lpstr>
      <vt:lpstr>3D Stereo Mouse Cursor (SMC) as Game Changer</vt:lpstr>
      <vt:lpstr>Example of a workflow in 3D Stereo using a 3D Cursor</vt:lpstr>
      <vt:lpstr>Conclusion and Future Outlook</vt:lpstr>
      <vt:lpstr>Solutions by Schneider Digital</vt:lpstr>
      <vt:lpstr>Solutions by Schneider Digital</vt:lpstr>
      <vt:lpstr>Limitations of alternative 3D displays</vt:lpstr>
      <vt:lpstr>Advantages of passive 3D</vt:lpstr>
      <vt:lpstr>Applications</vt:lpstr>
      <vt:lpstr>Complete Solutions – 3D controllers  </vt:lpstr>
      <vt:lpstr>Complete Solutions – 3D controllers  </vt:lpstr>
      <vt:lpstr>Workstation  </vt:lpstr>
      <vt:lpstr>LASER smart VR Wall</vt:lpstr>
      <vt:lpstr>3D PluraView – Software Partners</vt:lpstr>
      <vt:lpstr>3D PluraView –Partners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PROXIA Software AG</dc:creator>
  <cp:lastModifiedBy>Grimaldi Orlando (Schneider Digital)</cp:lastModifiedBy>
  <cp:revision>369</cp:revision>
  <cp:lastPrinted>2018-05-18T12:53:53Z</cp:lastPrinted>
  <dcterms:created xsi:type="dcterms:W3CDTF">2017-06-27T09:15:01Z</dcterms:created>
  <dcterms:modified xsi:type="dcterms:W3CDTF">2024-09-16T09:44:12Z</dcterms:modified>
</cp:coreProperties>
</file>